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0" r:id="rId2"/>
  </p:sldMasterIdLst>
  <p:notesMasterIdLst>
    <p:notesMasterId r:id="rId53"/>
  </p:notesMasterIdLst>
  <p:sldIdLst>
    <p:sldId id="1904" r:id="rId3"/>
    <p:sldId id="1906" r:id="rId4"/>
    <p:sldId id="1908" r:id="rId5"/>
    <p:sldId id="1909" r:id="rId6"/>
    <p:sldId id="1927" r:id="rId7"/>
    <p:sldId id="1914" r:id="rId8"/>
    <p:sldId id="1915" r:id="rId9"/>
    <p:sldId id="1917" r:id="rId10"/>
    <p:sldId id="1916" r:id="rId11"/>
    <p:sldId id="1928" r:id="rId12"/>
    <p:sldId id="1961" r:id="rId13"/>
    <p:sldId id="1959" r:id="rId14"/>
    <p:sldId id="1960" r:id="rId15"/>
    <p:sldId id="1918" r:id="rId16"/>
    <p:sldId id="1911" r:id="rId17"/>
    <p:sldId id="1930" r:id="rId18"/>
    <p:sldId id="1922" r:id="rId19"/>
    <p:sldId id="1935" r:id="rId20"/>
    <p:sldId id="1931" r:id="rId21"/>
    <p:sldId id="1932" r:id="rId22"/>
    <p:sldId id="1933" r:id="rId23"/>
    <p:sldId id="1936" r:id="rId24"/>
    <p:sldId id="1941" r:id="rId25"/>
    <p:sldId id="1942" r:id="rId26"/>
    <p:sldId id="1937" r:id="rId27"/>
    <p:sldId id="1938" r:id="rId28"/>
    <p:sldId id="1939" r:id="rId29"/>
    <p:sldId id="1940" r:id="rId30"/>
    <p:sldId id="1964" r:id="rId31"/>
    <p:sldId id="1921" r:id="rId32"/>
    <p:sldId id="1944" r:id="rId33"/>
    <p:sldId id="1945" r:id="rId34"/>
    <p:sldId id="1946" r:id="rId35"/>
    <p:sldId id="1947" r:id="rId36"/>
    <p:sldId id="1948" r:id="rId37"/>
    <p:sldId id="1949" r:id="rId38"/>
    <p:sldId id="1950" r:id="rId39"/>
    <p:sldId id="1955" r:id="rId40"/>
    <p:sldId id="1952" r:id="rId41"/>
    <p:sldId id="1953" r:id="rId42"/>
    <p:sldId id="1954" r:id="rId43"/>
    <p:sldId id="1956" r:id="rId44"/>
    <p:sldId id="1957" r:id="rId45"/>
    <p:sldId id="1951" r:id="rId46"/>
    <p:sldId id="1958" r:id="rId47"/>
    <p:sldId id="1962" r:id="rId48"/>
    <p:sldId id="1963" r:id="rId49"/>
    <p:sldId id="1924" r:id="rId50"/>
    <p:sldId id="1925" r:id="rId51"/>
    <p:sldId id="1905" r:id="rId5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77">
          <p15:clr>
            <a:srgbClr val="A4A3A4"/>
          </p15:clr>
        </p15:guide>
        <p15:guide id="2" pos="207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AEDFA"/>
    <a:srgbClr val="FF9900"/>
    <a:srgbClr val="FFFF00"/>
    <a:srgbClr val="006600"/>
    <a:srgbClr val="CC66FF"/>
    <a:srgbClr val="00CC00"/>
    <a:srgbClr val="CC0099"/>
    <a:srgbClr val="009999"/>
    <a:srgbClr val="85ABFF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129" autoAdjust="0"/>
    <p:restoredTop sz="81748" autoAdjust="0"/>
  </p:normalViewPr>
  <p:slideViewPr>
    <p:cSldViewPr snapToGrid="0">
      <p:cViewPr>
        <p:scale>
          <a:sx n="63" d="100"/>
          <a:sy n="63" d="100"/>
        </p:scale>
        <p:origin x="90" y="714"/>
      </p:cViewPr>
      <p:guideLst>
        <p:guide orient="horz" pos="977"/>
        <p:guide pos="207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90" d="100"/>
        <a:sy n="90" d="100"/>
      </p:scale>
      <p:origin x="0" y="-1152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758337-D373-401A-892D-7766A648A3F5}" type="datetimeFigureOut">
              <a:rPr lang="en-US" smtClean="0"/>
              <a:t>9/20/2018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E47A52-EDBE-4128-A1AF-FB91DAABE4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4372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Please ask questions at any point.</a:t>
            </a:r>
          </a:p>
          <a:p>
            <a:endParaRPr lang="en-US" dirty="0"/>
          </a:p>
          <a:p>
            <a:r>
              <a:rPr lang="en-US" dirty="0"/>
              <a:t>Throughout this presentation: if you know a language and how a concept applies, please give an example! </a:t>
            </a:r>
          </a:p>
          <a:p>
            <a:endParaRPr lang="en-US" dirty="0"/>
          </a:p>
          <a:p>
            <a:r>
              <a:rPr lang="en-US" dirty="0"/>
              <a:t>These examples can be illustrative and they demonstrate why morphological analysis is important.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E47A52-EDBE-4128-A1AF-FB91DAABE4F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4270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Possible to remember certain info for arbitrarily long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E47A52-EDBE-4128-A1AF-FB91DAABE4F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8252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exploit these relationships to learn info about the words (esp. new/rare words).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E47A52-EDBE-4128-A1AF-FB91DAABE4F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5508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Before we go to the papers, any questions?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E47A52-EDBE-4128-A1AF-FB91DAABE4F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9511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Cotterell+heigold.emnlp17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E47A52-EDBE-4128-A1AF-FB91DAABE4F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5605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Input is some text</a:t>
            </a:r>
          </a:p>
          <a:p>
            <a:r>
              <a:rPr lang="en-US" dirty="0"/>
              <a:t>Correct labels are these tags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E47A52-EDBE-4128-A1AF-FB91DAABE4F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5531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Like we mentioned earlier: the vector space captures syntactic and semantic information.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E47A52-EDBE-4128-A1AF-FB91DAABE4F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5586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 Russian morphologically-tagged sentence.</a:t>
            </a:r>
          </a:p>
          <a:p>
            <a:endParaRPr lang="en-US" dirty="0"/>
          </a:p>
          <a:p>
            <a:r>
              <a:rPr lang="en-US" dirty="0"/>
              <a:t>Partial inflection table for Spanish verb </a:t>
            </a:r>
            <a:r>
              <a:rPr lang="en-US" dirty="0" err="1"/>
              <a:t>soñar</a:t>
            </a:r>
            <a:r>
              <a:rPr lang="en-US" dirty="0"/>
              <a:t> (to dream).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E47A52-EDBE-4128-A1AF-FB91DAABE4F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603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Example: Spanish </a:t>
            </a:r>
            <a:r>
              <a:rPr lang="en-US" dirty="0" err="1"/>
              <a:t>sueño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dream</a:t>
            </a:r>
          </a:p>
          <a:p>
            <a:r>
              <a:rPr lang="en-US" dirty="0">
                <a:sym typeface="Wingdings" panose="05000000000000000000" pitchFamily="2" charset="2"/>
              </a:rPr>
              <a:t>But dream  ? (it could be multiple).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E47A52-EDBE-4128-A1AF-FB91DAABE4F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0612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Probability of tag </a:t>
            </a:r>
            <a:r>
              <a:rPr lang="en-US" dirty="0" err="1"/>
              <a:t>i</a:t>
            </a:r>
            <a:r>
              <a:rPr lang="en-US" dirty="0"/>
              <a:t> given words w</a:t>
            </a:r>
          </a:p>
          <a:p>
            <a:endParaRPr lang="en-US" dirty="0"/>
          </a:p>
          <a:p>
            <a:r>
              <a:rPr lang="en-US" dirty="0"/>
              <a:t>Loss function for Ds (source) and Dt (target) languages</a:t>
            </a:r>
          </a:p>
          <a:p>
            <a:endParaRPr lang="en-US" dirty="0"/>
          </a:p>
          <a:p>
            <a:r>
              <a:rPr lang="en-US" dirty="0"/>
              <a:t>There are 3 variations on this standard architecture</a:t>
            </a:r>
          </a:p>
          <a:p>
            <a:endParaRPr lang="en-US" dirty="0"/>
          </a:p>
          <a:p>
            <a:r>
              <a:rPr lang="en-US" dirty="0"/>
              <a:t>Each forces the model to learn language-specific features in a different way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E47A52-EDBE-4128-A1AF-FB91DAABE4F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66398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 architecture integrates knowledge at a lower level, the second at a higher level.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E47A52-EDBE-4128-A1AF-FB91DAABE4F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522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E47A52-EDBE-4128-A1AF-FB91DAABE4F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02772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Notice how low-resource some of the languages are (</a:t>
            </a:r>
            <a:r>
              <a:rPr lang="en-US" dirty="0" err="1"/>
              <a:t>ukranian</a:t>
            </a:r>
            <a:r>
              <a:rPr lang="en-US" dirty="0"/>
              <a:t> almost has more tags than tokens)</a:t>
            </a:r>
          </a:p>
          <a:p>
            <a:endParaRPr lang="en-US" dirty="0"/>
          </a:p>
          <a:p>
            <a:r>
              <a:rPr lang="en-US" dirty="0"/>
              <a:t>Also notice that some languages (Czech, Finnish) have a lot of morphological tags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E47A52-EDBE-4128-A1AF-FB91DAABE4F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033525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Look how difficult it is to correctly tag morphologically rich languages!  (Czech, Finnish, Hungarian, etc.)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E47A52-EDBE-4128-A1AF-FB91DAABE4F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26827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Per token accuracy</a:t>
            </a:r>
          </a:p>
          <a:p>
            <a:endParaRPr lang="en-US" dirty="0"/>
          </a:p>
          <a:p>
            <a:r>
              <a:rPr lang="en-US" dirty="0"/>
              <a:t>Must get all attributes correct per token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E47A52-EDBE-4128-A1AF-FB91DAABE4F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86212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F1 is per feature accuracy</a:t>
            </a:r>
          </a:p>
          <a:p>
            <a:endParaRPr lang="en-US" dirty="0"/>
          </a:p>
          <a:p>
            <a:r>
              <a:rPr lang="en-US" dirty="0"/>
              <a:t>It gives partial credit for getting some attributes correct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E47A52-EDBE-4128-A1AF-FB91DAABE4F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78558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Any questions about this paper before we move on to the next?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E47A52-EDBE-4128-A1AF-FB91DAABE4F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0755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E47A52-EDBE-4128-A1AF-FB91DAABE4F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38000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We’ll go over each of these in more detail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E47A52-EDBE-4128-A1AF-FB91DAABE4F5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28952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Specified size: authors use 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E47A52-EDBE-4128-A1AF-FB91DAABE4F5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35796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Instead of man </a:t>
            </a:r>
            <a:r>
              <a:rPr lang="en-US" dirty="0">
                <a:sym typeface="Wingdings" panose="05000000000000000000" pitchFamily="2" charset="2"/>
              </a:rPr>
              <a:t> woman, consider: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Quick  quickly</a:t>
            </a:r>
          </a:p>
          <a:p>
            <a:r>
              <a:rPr lang="en-US" dirty="0"/>
              <a:t>Smart </a:t>
            </a:r>
            <a:r>
              <a:rPr lang="en-US" dirty="0">
                <a:sym typeface="Wingdings" panose="05000000000000000000" pitchFamily="2" charset="2"/>
              </a:rPr>
              <a:t> smartly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NOT like on  only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E47A52-EDBE-4128-A1AF-FB91DAABE4F5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71065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Car </a:t>
            </a:r>
            <a:r>
              <a:rPr lang="en-US" dirty="0">
                <a:sym typeface="Wingdings" panose="05000000000000000000" pitchFamily="2" charset="2"/>
              </a:rPr>
              <a:t> cars is noun pluralization transformation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E47A52-EDBE-4128-A1AF-FB91DAABE4F5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2747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Summarize Table</a:t>
            </a:r>
          </a:p>
          <a:p>
            <a:endParaRPr lang="en-US" dirty="0"/>
          </a:p>
          <a:p>
            <a:r>
              <a:rPr lang="en-US" dirty="0"/>
              <a:t>Morphological analysis deals with text at the morpheme level</a:t>
            </a:r>
          </a:p>
          <a:p>
            <a:endParaRPr lang="en-US" dirty="0"/>
          </a:p>
          <a:p>
            <a:r>
              <a:rPr lang="en-US" dirty="0"/>
              <a:t>Important for low-resource and morphologically rich languages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E47A52-EDBE-4128-A1AF-FB91DAABE4F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1440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don’t want to totally throw it away, it’s important (adverb </a:t>
            </a:r>
            <a:r>
              <a:rPr lang="en-US" dirty="0">
                <a:sym typeface="Wingdings" panose="05000000000000000000" pitchFamily="2" charset="2"/>
              </a:rPr>
              <a:t> adjective)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Learning when/how to apply the transformation is what we do next.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E47A52-EDBE-4128-A1AF-FB91DAABE4F5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12411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Ambiguous transformation examples: next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E47A52-EDBE-4128-A1AF-FB91DAABE4F5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4660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Rank/cosine are just different ways to evaluate how good it is (low rank, high cosine is good)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E47A52-EDBE-4128-A1AF-FB91DAABE4F5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6806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Strongly connected components represent families of morphological variations</a:t>
            </a:r>
          </a:p>
          <a:p>
            <a:endParaRPr lang="en-US" dirty="0"/>
          </a:p>
          <a:p>
            <a:r>
              <a:rPr lang="en-US" dirty="0"/>
              <a:t>This is just a subgraph</a:t>
            </a:r>
          </a:p>
          <a:p>
            <a:endParaRPr lang="en-US" dirty="0"/>
          </a:p>
          <a:p>
            <a:r>
              <a:rPr lang="en-US" dirty="0"/>
              <a:t>There are many transformations, which is why there are multiple edges between nodes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E47A52-EDBE-4128-A1AF-FB91DAABE4F5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37397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Recall how a lemma represents a lexeme</a:t>
            </a:r>
          </a:p>
          <a:p>
            <a:endParaRPr lang="en-US" dirty="0"/>
          </a:p>
          <a:p>
            <a:r>
              <a:rPr lang="en-US" dirty="0"/>
              <a:t>Here all words are represented as transformations of “created,” which is the default.</a:t>
            </a:r>
          </a:p>
          <a:p>
            <a:endParaRPr lang="en-US" dirty="0"/>
          </a:p>
          <a:p>
            <a:r>
              <a:rPr lang="en-US" dirty="0"/>
              <a:t>Normally “create” would be the default, but this model favors frequency over linguistic normalization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E47A52-EDBE-4128-A1AF-FB91DAABE4F5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37142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we didn’t know what unassertiveness meant, this would help us (and actually give us a word embedding for unassertiveness I think)</a:t>
            </a:r>
          </a:p>
          <a:p>
            <a:endParaRPr lang="en-US" dirty="0"/>
          </a:p>
          <a:p>
            <a:r>
              <a:rPr lang="en-US" dirty="0"/>
              <a:t>Also useful for rare words: if they are rare we probably don’t have enough data to understand so well what exactly they mean</a:t>
            </a:r>
          </a:p>
          <a:p>
            <a:endParaRPr lang="en-US" dirty="0"/>
          </a:p>
          <a:p>
            <a:r>
              <a:rPr lang="en-US" dirty="0"/>
              <a:t>We can effectively treat rare words as OOV.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E47A52-EDBE-4128-A1AF-FB91DAABE4F5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44684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keep original embeddings for the known words</a:t>
            </a:r>
          </a:p>
          <a:p>
            <a:endParaRPr lang="en-US" dirty="0"/>
          </a:p>
          <a:p>
            <a:r>
              <a:rPr lang="en-US" dirty="0"/>
              <a:t>Notice RW (rare-word) dataset: dramatic improvement (still difficult)</a:t>
            </a:r>
          </a:p>
          <a:p>
            <a:endParaRPr lang="en-US" dirty="0"/>
          </a:p>
          <a:p>
            <a:r>
              <a:rPr lang="en-US" dirty="0"/>
              <a:t>For non-RW, SG and </a:t>
            </a:r>
            <a:r>
              <a:rPr lang="en-US" dirty="0" err="1"/>
              <a:t>SG+Morph</a:t>
            </a:r>
            <a:r>
              <a:rPr lang="en-US" dirty="0"/>
              <a:t> is identical because all words have over 100 occurrences, so no changes are made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E47A52-EDBE-4128-A1AF-FB91DAABE4F5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0909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E47A52-EDBE-4128-A1AF-FB91DAABE4F5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89156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Any questions?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E47A52-EDBE-4128-A1AF-FB91DAABE4F5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58894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One drawback</a:t>
            </a:r>
            <a:r>
              <a:rPr lang="en-US" dirty="0"/>
              <a:t>: it is restricted to prefix and suffix-based morphology, which doesn’t capture word-compounds in German, stem changes in Spanish, etc.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E47A52-EDBE-4128-A1AF-FB91DAABE4F5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7534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Free/bound example: can anyone think of one?  </a:t>
            </a:r>
            <a:r>
              <a:rPr lang="en-US" dirty="0" err="1"/>
              <a:t>Quick+ly</a:t>
            </a:r>
            <a:r>
              <a:rPr lang="en-US" dirty="0"/>
              <a:t> = bound + free.</a:t>
            </a:r>
          </a:p>
          <a:p>
            <a:endParaRPr lang="en-US" dirty="0"/>
          </a:p>
          <a:p>
            <a:r>
              <a:rPr lang="en-US" dirty="0"/>
              <a:t>The variation can make it difficult to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E47A52-EDBE-4128-A1AF-FB91DAABE4F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55835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E47A52-EDBE-4128-A1AF-FB91DAABE4F5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0897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Examples of how different languages use bound/free morphemes to modify words and create meaning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E47A52-EDBE-4128-A1AF-FB91DAABE4F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3437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E47A52-EDBE-4128-A1AF-FB91DAABE4F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8679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Many tasks that don’t require morphological analysis for English do for other languages</a:t>
            </a:r>
          </a:p>
          <a:p>
            <a:endParaRPr lang="en-US" dirty="0"/>
          </a:p>
          <a:p>
            <a:r>
              <a:rPr lang="en-US" dirty="0"/>
              <a:t>Morphological analysis helps us get even more meaning for low-resource languages</a:t>
            </a:r>
          </a:p>
          <a:p>
            <a:endParaRPr lang="en-US" dirty="0"/>
          </a:p>
          <a:p>
            <a:r>
              <a:rPr lang="en-US" dirty="0"/>
              <a:t>Rare words: we can use morphology to infer the meaning from the base word + some morphological transformations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E47A52-EDBE-4128-A1AF-FB91DAABE4F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3177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you didn’t have morphological info and you encountered </a:t>
            </a:r>
            <a:r>
              <a:rPr lang="en-US" dirty="0" err="1"/>
              <a:t>megszent</a:t>
            </a:r>
            <a:r>
              <a:rPr lang="en-US" dirty="0"/>
              <a:t>….. Out of nowhere, how would you know what it meant?</a:t>
            </a:r>
          </a:p>
          <a:p>
            <a:endParaRPr lang="en-US" dirty="0"/>
          </a:p>
          <a:p>
            <a:r>
              <a:rPr lang="en-US" dirty="0"/>
              <a:t>All words are crazy long </a:t>
            </a:r>
            <a:r>
              <a:rPr lang="en-US" dirty="0">
                <a:sym typeface="Wingdings" panose="05000000000000000000" pitchFamily="2" charset="2"/>
              </a:rPr>
              <a:t> illustration of why this is important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E47A52-EDBE-4128-A1AF-FB91DAABE4F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3078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E47A52-EDBE-4128-A1AF-FB91DAABE4F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6846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6610" y="1550804"/>
            <a:ext cx="11380983" cy="2049713"/>
          </a:xfrm>
          <a:prstGeom prst="rect">
            <a:avLst/>
          </a:prstGeom>
          <a:effectLst>
            <a:innerShdw blurRad="482600" dist="50800" dir="13500000">
              <a:srgbClr val="000000">
                <a:alpha val="37000"/>
              </a:srgbClr>
            </a:innerShdw>
          </a:effectLst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/>
          <a:lstStyle>
            <a:lvl1pPr>
              <a:defRPr sz="5333" b="0" i="0" cap="none">
                <a:solidFill>
                  <a:srgbClr val="011C3C"/>
                </a:solidFill>
                <a:latin typeface="Lucida Grande"/>
                <a:cs typeface="Lucida Grande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80470" y="3886200"/>
            <a:ext cx="10044140" cy="1752600"/>
          </a:xfrm>
        </p:spPr>
        <p:txBody>
          <a:bodyPr>
            <a:normAutofit/>
          </a:bodyPr>
          <a:lstStyle>
            <a:lvl1pPr marL="0" indent="0" algn="ctr">
              <a:buNone/>
              <a:defRPr sz="4133" b="1" i="1">
                <a:solidFill>
                  <a:srgbClr val="FF00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Georgia"/>
                <a:cs typeface="Georgia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6216066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6610" y="1550804"/>
            <a:ext cx="11380983" cy="2049713"/>
          </a:xfrm>
          <a:prstGeom prst="rect">
            <a:avLst/>
          </a:prstGeom>
          <a:effectLst>
            <a:innerShdw blurRad="482600" dist="50800" dir="13500000">
              <a:srgbClr val="000000">
                <a:alpha val="37000"/>
              </a:srgbClr>
            </a:innerShdw>
          </a:effectLst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/>
          <a:lstStyle>
            <a:lvl1pPr>
              <a:defRPr sz="5333" b="0" i="0" cap="none">
                <a:solidFill>
                  <a:srgbClr val="011C3C"/>
                </a:solidFill>
                <a:latin typeface="Lucida Grande"/>
                <a:cs typeface="Lucida Grande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80470" y="3886200"/>
            <a:ext cx="10044140" cy="1752600"/>
          </a:xfrm>
        </p:spPr>
        <p:txBody>
          <a:bodyPr>
            <a:normAutofit/>
          </a:bodyPr>
          <a:lstStyle>
            <a:lvl1pPr marL="0" indent="0" algn="ctr">
              <a:buNone/>
              <a:defRPr sz="4133" b="1" i="1">
                <a:solidFill>
                  <a:srgbClr val="FF00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Georgia"/>
                <a:cs typeface="Georgia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7697843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8667" y="523295"/>
            <a:ext cx="11243733" cy="935791"/>
          </a:xfrm>
          <a:prstGeom prst="rect">
            <a:avLst/>
          </a:prstGeom>
        </p:spPr>
        <p:txBody>
          <a:bodyPr/>
          <a:lstStyle>
            <a:lvl1pPr>
              <a:defRPr sz="4667" b="1" i="0" cap="none">
                <a:solidFill>
                  <a:srgbClr val="FF00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Georgia"/>
                <a:cs typeface="Georgia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2082338"/>
            <a:ext cx="10972800" cy="3603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4592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290" y="1024913"/>
            <a:ext cx="11550316" cy="1362075"/>
          </a:xfrm>
          <a:prstGeom prst="rect">
            <a:avLst/>
          </a:prstGeom>
        </p:spPr>
        <p:txBody>
          <a:bodyPr anchor="t"/>
          <a:lstStyle>
            <a:lvl1pPr algn="ctr">
              <a:defRPr sz="4667" b="0" cap="none">
                <a:solidFill>
                  <a:srgbClr val="011C3C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3689684"/>
            <a:ext cx="10363200" cy="717216"/>
          </a:xfrm>
        </p:spPr>
        <p:txBody>
          <a:bodyPr anchor="b">
            <a:normAutofit/>
          </a:bodyPr>
          <a:lstStyle>
            <a:lvl1pPr marL="0" indent="0" algn="ctr">
              <a:buNone/>
              <a:defRPr sz="3200">
                <a:solidFill>
                  <a:srgbClr val="FDC227"/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342358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1200" y="663972"/>
            <a:ext cx="10972800" cy="936229"/>
          </a:xfrm>
          <a:prstGeom prst="rect">
            <a:avLst/>
          </a:prstGeom>
        </p:spPr>
        <p:txBody>
          <a:bodyPr/>
          <a:lstStyle>
            <a:lvl1pPr>
              <a:defRPr sz="4267" b="0" i="0" cap="none">
                <a:solidFill>
                  <a:srgbClr val="011C3C"/>
                </a:solidFill>
                <a:latin typeface="Lucida Grande"/>
                <a:cs typeface="Lucida Grande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400" b="0" i="0">
                <a:solidFill>
                  <a:srgbClr val="FDC227"/>
                </a:solidFill>
                <a:latin typeface="Lucida Grande"/>
                <a:cs typeface="Lucida Grande"/>
              </a:defRPr>
            </a:lvl1pPr>
            <a:lvl2pPr>
              <a:defRPr sz="2133" b="0" i="0">
                <a:latin typeface="Lucida Grande"/>
                <a:cs typeface="Lucida Grande"/>
              </a:defRPr>
            </a:lvl2pPr>
            <a:lvl3pPr>
              <a:defRPr sz="2133" b="0" i="0">
                <a:latin typeface="Lucida Grande"/>
                <a:cs typeface="Lucida Grande"/>
              </a:defRPr>
            </a:lvl3pPr>
            <a:lvl4pPr>
              <a:defRPr sz="2133" b="0" i="0">
                <a:latin typeface="Lucida Grande"/>
                <a:cs typeface="Lucida Grande"/>
              </a:defRPr>
            </a:lvl4pPr>
            <a:lvl5pPr>
              <a:defRPr sz="2133" b="0" i="0">
                <a:latin typeface="Lucida Grande"/>
                <a:cs typeface="Lucida Grande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400" b="0" i="0">
                <a:solidFill>
                  <a:srgbClr val="FDC227"/>
                </a:solidFill>
                <a:latin typeface="Lucida Grande"/>
                <a:cs typeface="Lucida Grande"/>
              </a:defRPr>
            </a:lvl1pPr>
            <a:lvl2pPr>
              <a:defRPr sz="2133" b="0" i="0">
                <a:latin typeface="Lucida Grande"/>
                <a:cs typeface="Lucida Grande"/>
              </a:defRPr>
            </a:lvl2pPr>
            <a:lvl3pPr>
              <a:defRPr sz="2133" b="0" i="0">
                <a:latin typeface="Lucida Grande"/>
                <a:cs typeface="Lucida Grande"/>
              </a:defRPr>
            </a:lvl3pPr>
            <a:lvl4pPr>
              <a:defRPr sz="2133" b="0" i="0">
                <a:latin typeface="Lucida Grande"/>
                <a:cs typeface="Lucida Grande"/>
              </a:defRPr>
            </a:lvl4pPr>
            <a:lvl5pPr>
              <a:defRPr sz="2133" b="0" i="0">
                <a:latin typeface="Lucida Grande"/>
                <a:cs typeface="Lucida Grande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79204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15484"/>
            <a:ext cx="10972800" cy="919629"/>
          </a:xfrm>
          <a:prstGeom prst="rect">
            <a:avLst/>
          </a:prstGeom>
        </p:spPr>
        <p:txBody>
          <a:bodyPr/>
          <a:lstStyle>
            <a:lvl1pPr>
              <a:defRPr sz="4267" b="0" i="0" cap="none">
                <a:solidFill>
                  <a:srgbClr val="011C3C"/>
                </a:solidFill>
                <a:latin typeface="Lucida Grande"/>
                <a:cs typeface="Lucida Grande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3"/>
          </a:xfrm>
        </p:spPr>
        <p:txBody>
          <a:bodyPr anchor="b">
            <a:normAutofit/>
          </a:bodyPr>
          <a:lstStyle>
            <a:lvl1pPr marL="0" indent="0" algn="ctr">
              <a:buNone/>
              <a:defRPr sz="2667" b="0" i="0">
                <a:solidFill>
                  <a:srgbClr val="FDC227"/>
                </a:solidFill>
                <a:effectLst/>
                <a:latin typeface="Lucida Grande"/>
                <a:cs typeface="Lucida Grande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424140"/>
            <a:ext cx="5386917" cy="3951288"/>
          </a:xfrm>
        </p:spPr>
        <p:txBody>
          <a:bodyPr/>
          <a:lstStyle>
            <a:lvl1pPr>
              <a:defRPr sz="2400">
                <a:latin typeface="Lucida Grande"/>
                <a:cs typeface="Lucida Grande"/>
              </a:defRPr>
            </a:lvl1pPr>
            <a:lvl2pPr>
              <a:defRPr sz="2133">
                <a:latin typeface="Lucida Grande"/>
                <a:cs typeface="Lucida Grande"/>
              </a:defRPr>
            </a:lvl2pPr>
            <a:lvl3pPr>
              <a:defRPr sz="2133">
                <a:latin typeface="Lucida Grande"/>
                <a:cs typeface="Lucida Grande"/>
              </a:defRPr>
            </a:lvl3pPr>
            <a:lvl4pPr>
              <a:defRPr sz="2133">
                <a:latin typeface="Lucida Grande"/>
                <a:cs typeface="Lucida Grande"/>
              </a:defRPr>
            </a:lvl4pPr>
            <a:lvl5pPr>
              <a:defRPr sz="2133">
                <a:latin typeface="Lucida Grande"/>
                <a:cs typeface="Lucida Grande"/>
              </a:defRPr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8" y="1535113"/>
            <a:ext cx="5389033" cy="639763"/>
          </a:xfrm>
        </p:spPr>
        <p:txBody>
          <a:bodyPr anchor="b">
            <a:normAutofit/>
          </a:bodyPr>
          <a:lstStyle>
            <a:lvl1pPr marL="0" indent="0" algn="ctr">
              <a:buNone/>
              <a:defRPr sz="2667" b="0">
                <a:solidFill>
                  <a:srgbClr val="FDC227"/>
                </a:solidFill>
                <a:effectLst/>
                <a:latin typeface="Lucida Grande"/>
                <a:cs typeface="Lucida Grande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8" y="2424140"/>
            <a:ext cx="5389033" cy="3951288"/>
          </a:xfrm>
        </p:spPr>
        <p:txBody>
          <a:bodyPr/>
          <a:lstStyle>
            <a:lvl1pPr>
              <a:defRPr sz="2400">
                <a:latin typeface="Lucida Grande"/>
                <a:cs typeface="Lucida Grande"/>
              </a:defRPr>
            </a:lvl1pPr>
            <a:lvl2pPr>
              <a:defRPr sz="2133">
                <a:latin typeface="Lucida Grande"/>
                <a:cs typeface="Lucida Grande"/>
              </a:defRPr>
            </a:lvl2pPr>
            <a:lvl3pPr>
              <a:defRPr sz="2133">
                <a:latin typeface="Lucida Grande"/>
                <a:cs typeface="Lucida Grande"/>
              </a:defRPr>
            </a:lvl3pPr>
            <a:lvl4pPr>
              <a:defRPr sz="2133">
                <a:latin typeface="Lucida Grande"/>
                <a:cs typeface="Lucida Grande"/>
              </a:defRPr>
            </a:lvl4pPr>
            <a:lvl5pPr>
              <a:defRPr sz="2133">
                <a:latin typeface="Lucida Grande"/>
                <a:cs typeface="Lucida Grande"/>
              </a:defRPr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3010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957824"/>
            <a:ext cx="10972800" cy="919629"/>
          </a:xfrm>
          <a:prstGeom prst="rect">
            <a:avLst/>
          </a:prstGeom>
        </p:spPr>
        <p:txBody>
          <a:bodyPr/>
          <a:lstStyle>
            <a:lvl1pPr>
              <a:defRPr sz="4000" b="0" i="0" cap="none">
                <a:solidFill>
                  <a:srgbClr val="011C3C"/>
                </a:solidFill>
                <a:latin typeface="Lucida Grande"/>
                <a:cs typeface="Lucida Grande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041889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7534398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26" y="666793"/>
            <a:ext cx="4011084" cy="928791"/>
          </a:xfrm>
          <a:prstGeom prst="rect">
            <a:avLst/>
          </a:prstGeom>
        </p:spPr>
        <p:txBody>
          <a:bodyPr anchor="b"/>
          <a:lstStyle>
            <a:lvl1pPr algn="l">
              <a:defRPr sz="2667" b="0" i="0">
                <a:solidFill>
                  <a:srgbClr val="011C3C"/>
                </a:solidFill>
                <a:latin typeface="Lucida Grande"/>
                <a:cs typeface="Lucida Grande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666768"/>
            <a:ext cx="6815667" cy="5619855"/>
          </a:xfrm>
        </p:spPr>
        <p:txBody>
          <a:bodyPr/>
          <a:lstStyle>
            <a:lvl1pPr>
              <a:defRPr sz="3733" b="0" i="0">
                <a:solidFill>
                  <a:srgbClr val="FDC227"/>
                </a:solidFill>
                <a:latin typeface="Lucida Grande"/>
                <a:cs typeface="Lucida Grande"/>
              </a:defRPr>
            </a:lvl1pPr>
            <a:lvl2pPr>
              <a:defRPr sz="3733" b="0" i="0">
                <a:latin typeface="Lucida Grande"/>
                <a:cs typeface="Lucida Grande"/>
              </a:defRPr>
            </a:lvl2pPr>
            <a:lvl3pPr>
              <a:defRPr sz="3200" b="0" i="0">
                <a:latin typeface="Lucida Grande"/>
                <a:cs typeface="Lucida Grande"/>
              </a:defRPr>
            </a:lvl3pPr>
            <a:lvl4pPr>
              <a:defRPr sz="2667" b="0" i="0">
                <a:latin typeface="Lucida Grande"/>
                <a:cs typeface="Lucida Grande"/>
              </a:defRPr>
            </a:lvl4pPr>
            <a:lvl5pPr>
              <a:defRPr sz="2667" b="0" i="0">
                <a:latin typeface="Lucida Grande"/>
                <a:cs typeface="Lucida Grande"/>
              </a:defRPr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26" y="1595536"/>
            <a:ext cx="4011084" cy="4691063"/>
          </a:xfrm>
        </p:spPr>
        <p:txBody>
          <a:bodyPr/>
          <a:lstStyle>
            <a:lvl1pPr marL="0" indent="0">
              <a:buNone/>
              <a:defRPr sz="1867">
                <a:solidFill>
                  <a:schemeClr val="bg1">
                    <a:lumMod val="50000"/>
                  </a:schemeClr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713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1"/>
            <a:ext cx="7315200" cy="566739"/>
          </a:xfrm>
          <a:prstGeom prst="rect">
            <a:avLst/>
          </a:prstGeom>
        </p:spPr>
        <p:txBody>
          <a:bodyPr anchor="b"/>
          <a:lstStyle>
            <a:lvl1pPr algn="l">
              <a:defRPr sz="2667" b="0">
                <a:solidFill>
                  <a:srgbClr val="011C3C"/>
                </a:solidFill>
                <a:latin typeface="Lucida Grande"/>
                <a:cs typeface="Lucida Grande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403"/>
            <a:ext cx="7315200" cy="804863"/>
          </a:xfrm>
        </p:spPr>
        <p:txBody>
          <a:bodyPr/>
          <a:lstStyle>
            <a:lvl1pPr marL="0" indent="0">
              <a:buNone/>
              <a:defRPr sz="1867" b="0" i="0">
                <a:solidFill>
                  <a:srgbClr val="7F7F7F"/>
                </a:solidFill>
                <a:latin typeface="Lucida Grande"/>
                <a:cs typeface="Lucida Grande"/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249531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8667" y="523295"/>
            <a:ext cx="11243733" cy="935791"/>
          </a:xfrm>
          <a:prstGeom prst="rect">
            <a:avLst/>
          </a:prstGeom>
        </p:spPr>
        <p:txBody>
          <a:bodyPr/>
          <a:lstStyle>
            <a:lvl1pPr>
              <a:defRPr sz="4667" b="1" i="0" cap="none">
                <a:solidFill>
                  <a:srgbClr val="FF00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Georgia"/>
                <a:cs typeface="Georgia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2082338"/>
            <a:ext cx="10972800" cy="3603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03843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290" y="1024913"/>
            <a:ext cx="11550316" cy="1362075"/>
          </a:xfrm>
          <a:prstGeom prst="rect">
            <a:avLst/>
          </a:prstGeom>
        </p:spPr>
        <p:txBody>
          <a:bodyPr anchor="t"/>
          <a:lstStyle>
            <a:lvl1pPr algn="ctr">
              <a:defRPr sz="4667" b="0" cap="none">
                <a:solidFill>
                  <a:srgbClr val="011C3C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3689684"/>
            <a:ext cx="10363200" cy="717216"/>
          </a:xfrm>
        </p:spPr>
        <p:txBody>
          <a:bodyPr anchor="b">
            <a:normAutofit/>
          </a:bodyPr>
          <a:lstStyle>
            <a:lvl1pPr marL="0" indent="0" algn="ctr">
              <a:buNone/>
              <a:defRPr sz="3200">
                <a:solidFill>
                  <a:srgbClr val="FDC227"/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998836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1200" y="663972"/>
            <a:ext cx="10972800" cy="936229"/>
          </a:xfrm>
          <a:prstGeom prst="rect">
            <a:avLst/>
          </a:prstGeom>
        </p:spPr>
        <p:txBody>
          <a:bodyPr/>
          <a:lstStyle>
            <a:lvl1pPr>
              <a:defRPr sz="4267" b="0" i="0" cap="none">
                <a:solidFill>
                  <a:srgbClr val="011C3C"/>
                </a:solidFill>
                <a:latin typeface="Lucida Grande"/>
                <a:cs typeface="Lucida Grande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400" b="0" i="0">
                <a:solidFill>
                  <a:srgbClr val="FDC227"/>
                </a:solidFill>
                <a:latin typeface="Lucida Grande"/>
                <a:cs typeface="Lucida Grande"/>
              </a:defRPr>
            </a:lvl1pPr>
            <a:lvl2pPr>
              <a:defRPr sz="2133" b="0" i="0">
                <a:latin typeface="Lucida Grande"/>
                <a:cs typeface="Lucida Grande"/>
              </a:defRPr>
            </a:lvl2pPr>
            <a:lvl3pPr>
              <a:defRPr sz="2133" b="0" i="0">
                <a:latin typeface="Lucida Grande"/>
                <a:cs typeface="Lucida Grande"/>
              </a:defRPr>
            </a:lvl3pPr>
            <a:lvl4pPr>
              <a:defRPr sz="2133" b="0" i="0">
                <a:latin typeface="Lucida Grande"/>
                <a:cs typeface="Lucida Grande"/>
              </a:defRPr>
            </a:lvl4pPr>
            <a:lvl5pPr>
              <a:defRPr sz="2133" b="0" i="0">
                <a:latin typeface="Lucida Grande"/>
                <a:cs typeface="Lucida Grande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400" b="0" i="0">
                <a:solidFill>
                  <a:srgbClr val="FDC227"/>
                </a:solidFill>
                <a:latin typeface="Lucida Grande"/>
                <a:cs typeface="Lucida Grande"/>
              </a:defRPr>
            </a:lvl1pPr>
            <a:lvl2pPr>
              <a:defRPr sz="2133" b="0" i="0">
                <a:latin typeface="Lucida Grande"/>
                <a:cs typeface="Lucida Grande"/>
              </a:defRPr>
            </a:lvl2pPr>
            <a:lvl3pPr>
              <a:defRPr sz="2133" b="0" i="0">
                <a:latin typeface="Lucida Grande"/>
                <a:cs typeface="Lucida Grande"/>
              </a:defRPr>
            </a:lvl3pPr>
            <a:lvl4pPr>
              <a:defRPr sz="2133" b="0" i="0">
                <a:latin typeface="Lucida Grande"/>
                <a:cs typeface="Lucida Grande"/>
              </a:defRPr>
            </a:lvl4pPr>
            <a:lvl5pPr>
              <a:defRPr sz="2133" b="0" i="0">
                <a:latin typeface="Lucida Grande"/>
                <a:cs typeface="Lucida Grande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09779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15484"/>
            <a:ext cx="10972800" cy="919629"/>
          </a:xfrm>
          <a:prstGeom prst="rect">
            <a:avLst/>
          </a:prstGeom>
        </p:spPr>
        <p:txBody>
          <a:bodyPr/>
          <a:lstStyle>
            <a:lvl1pPr>
              <a:defRPr sz="4267" b="0" i="0" cap="none">
                <a:solidFill>
                  <a:srgbClr val="011C3C"/>
                </a:solidFill>
                <a:latin typeface="Lucida Grande"/>
                <a:cs typeface="Lucida Grande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3"/>
          </a:xfrm>
        </p:spPr>
        <p:txBody>
          <a:bodyPr anchor="b">
            <a:normAutofit/>
          </a:bodyPr>
          <a:lstStyle>
            <a:lvl1pPr marL="0" indent="0" algn="ctr">
              <a:buNone/>
              <a:defRPr sz="2667" b="0" i="0">
                <a:solidFill>
                  <a:srgbClr val="FDC227"/>
                </a:solidFill>
                <a:effectLst/>
                <a:latin typeface="Lucida Grande"/>
                <a:cs typeface="Lucida Grande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424140"/>
            <a:ext cx="5386917" cy="3951288"/>
          </a:xfrm>
        </p:spPr>
        <p:txBody>
          <a:bodyPr/>
          <a:lstStyle>
            <a:lvl1pPr>
              <a:defRPr sz="2400">
                <a:latin typeface="Lucida Grande"/>
                <a:cs typeface="Lucida Grande"/>
              </a:defRPr>
            </a:lvl1pPr>
            <a:lvl2pPr>
              <a:defRPr sz="2133">
                <a:latin typeface="Lucida Grande"/>
                <a:cs typeface="Lucida Grande"/>
              </a:defRPr>
            </a:lvl2pPr>
            <a:lvl3pPr>
              <a:defRPr sz="2133">
                <a:latin typeface="Lucida Grande"/>
                <a:cs typeface="Lucida Grande"/>
              </a:defRPr>
            </a:lvl3pPr>
            <a:lvl4pPr>
              <a:defRPr sz="2133">
                <a:latin typeface="Lucida Grande"/>
                <a:cs typeface="Lucida Grande"/>
              </a:defRPr>
            </a:lvl4pPr>
            <a:lvl5pPr>
              <a:defRPr sz="2133">
                <a:latin typeface="Lucida Grande"/>
                <a:cs typeface="Lucida Grande"/>
              </a:defRPr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8" y="1535113"/>
            <a:ext cx="5389033" cy="639763"/>
          </a:xfrm>
        </p:spPr>
        <p:txBody>
          <a:bodyPr anchor="b">
            <a:normAutofit/>
          </a:bodyPr>
          <a:lstStyle>
            <a:lvl1pPr marL="0" indent="0" algn="ctr">
              <a:buNone/>
              <a:defRPr sz="2667" b="0">
                <a:solidFill>
                  <a:srgbClr val="FDC227"/>
                </a:solidFill>
                <a:effectLst/>
                <a:latin typeface="Lucida Grande"/>
                <a:cs typeface="Lucida Grande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8" y="2424140"/>
            <a:ext cx="5389033" cy="3951288"/>
          </a:xfrm>
        </p:spPr>
        <p:txBody>
          <a:bodyPr/>
          <a:lstStyle>
            <a:lvl1pPr>
              <a:defRPr sz="2400">
                <a:latin typeface="Lucida Grande"/>
                <a:cs typeface="Lucida Grande"/>
              </a:defRPr>
            </a:lvl1pPr>
            <a:lvl2pPr>
              <a:defRPr sz="2133">
                <a:latin typeface="Lucida Grande"/>
                <a:cs typeface="Lucida Grande"/>
              </a:defRPr>
            </a:lvl2pPr>
            <a:lvl3pPr>
              <a:defRPr sz="2133">
                <a:latin typeface="Lucida Grande"/>
                <a:cs typeface="Lucida Grande"/>
              </a:defRPr>
            </a:lvl3pPr>
            <a:lvl4pPr>
              <a:defRPr sz="2133">
                <a:latin typeface="Lucida Grande"/>
                <a:cs typeface="Lucida Grande"/>
              </a:defRPr>
            </a:lvl4pPr>
            <a:lvl5pPr>
              <a:defRPr sz="2133">
                <a:latin typeface="Lucida Grande"/>
                <a:cs typeface="Lucida Grande"/>
              </a:defRPr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16862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957824"/>
            <a:ext cx="10972800" cy="919629"/>
          </a:xfrm>
          <a:prstGeom prst="rect">
            <a:avLst/>
          </a:prstGeom>
        </p:spPr>
        <p:txBody>
          <a:bodyPr/>
          <a:lstStyle>
            <a:lvl1pPr>
              <a:defRPr sz="4000" b="0" i="0" cap="none">
                <a:solidFill>
                  <a:srgbClr val="011C3C"/>
                </a:solidFill>
                <a:latin typeface="Lucida Grande"/>
                <a:cs typeface="Lucida Grande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36165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009013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26" y="666793"/>
            <a:ext cx="4011084" cy="928791"/>
          </a:xfrm>
          <a:prstGeom prst="rect">
            <a:avLst/>
          </a:prstGeom>
        </p:spPr>
        <p:txBody>
          <a:bodyPr anchor="b"/>
          <a:lstStyle>
            <a:lvl1pPr algn="l">
              <a:defRPr sz="2667" b="0" i="0">
                <a:solidFill>
                  <a:srgbClr val="011C3C"/>
                </a:solidFill>
                <a:latin typeface="Lucida Grande"/>
                <a:cs typeface="Lucida Grande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666768"/>
            <a:ext cx="6815667" cy="5619855"/>
          </a:xfrm>
        </p:spPr>
        <p:txBody>
          <a:bodyPr/>
          <a:lstStyle>
            <a:lvl1pPr>
              <a:defRPr sz="3733" b="0" i="0">
                <a:solidFill>
                  <a:srgbClr val="FDC227"/>
                </a:solidFill>
                <a:latin typeface="Lucida Grande"/>
                <a:cs typeface="Lucida Grande"/>
              </a:defRPr>
            </a:lvl1pPr>
            <a:lvl2pPr>
              <a:defRPr sz="3733" b="0" i="0">
                <a:latin typeface="Lucida Grande"/>
                <a:cs typeface="Lucida Grande"/>
              </a:defRPr>
            </a:lvl2pPr>
            <a:lvl3pPr>
              <a:defRPr sz="3200" b="0" i="0">
                <a:latin typeface="Lucida Grande"/>
                <a:cs typeface="Lucida Grande"/>
              </a:defRPr>
            </a:lvl3pPr>
            <a:lvl4pPr>
              <a:defRPr sz="2667" b="0" i="0">
                <a:latin typeface="Lucida Grande"/>
                <a:cs typeface="Lucida Grande"/>
              </a:defRPr>
            </a:lvl4pPr>
            <a:lvl5pPr>
              <a:defRPr sz="2667" b="0" i="0">
                <a:latin typeface="Lucida Grande"/>
                <a:cs typeface="Lucida Grande"/>
              </a:defRPr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26" y="1595536"/>
            <a:ext cx="4011084" cy="4691063"/>
          </a:xfrm>
        </p:spPr>
        <p:txBody>
          <a:bodyPr/>
          <a:lstStyle>
            <a:lvl1pPr marL="0" indent="0">
              <a:buNone/>
              <a:defRPr sz="1867">
                <a:solidFill>
                  <a:schemeClr val="bg1">
                    <a:lumMod val="50000"/>
                  </a:schemeClr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470428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1"/>
            <a:ext cx="7315200" cy="566739"/>
          </a:xfrm>
          <a:prstGeom prst="rect">
            <a:avLst/>
          </a:prstGeom>
        </p:spPr>
        <p:txBody>
          <a:bodyPr anchor="b"/>
          <a:lstStyle>
            <a:lvl1pPr algn="l">
              <a:defRPr sz="2667" b="0">
                <a:solidFill>
                  <a:srgbClr val="011C3C"/>
                </a:solidFill>
                <a:latin typeface="Lucida Grande"/>
                <a:cs typeface="Lucida Grande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403"/>
            <a:ext cx="7315200" cy="804863"/>
          </a:xfrm>
        </p:spPr>
        <p:txBody>
          <a:bodyPr/>
          <a:lstStyle>
            <a:lvl1pPr marL="0" indent="0">
              <a:buNone/>
              <a:defRPr sz="1867" b="0" i="0">
                <a:solidFill>
                  <a:srgbClr val="7F7F7F"/>
                </a:solidFill>
                <a:latin typeface="Lucida Grande"/>
                <a:cs typeface="Lucida Grande"/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327183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4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650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hdr="0" ftr="0" dt="0"/>
  <p:txStyles>
    <p:titleStyle>
      <a:lvl1pPr algn="ctr" defTabSz="609585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609585" rtl="0" eaLnBrk="1" latinLnBrk="0" hangingPunct="1">
        <a:spcBef>
          <a:spcPct val="20000"/>
        </a:spcBef>
        <a:buFont typeface="Arial"/>
        <a:buChar char="•"/>
        <a:defRPr sz="3333" kern="1200">
          <a:solidFill>
            <a:srgbClr val="011C3C"/>
          </a:solidFill>
          <a:latin typeface="Lucida Grande"/>
          <a:ea typeface="+mn-ea"/>
          <a:cs typeface="Lucida Grande"/>
        </a:defRPr>
      </a:lvl1pPr>
      <a:lvl2pPr marL="990575" indent="-380990" algn="l" defTabSz="609585" rtl="0" eaLnBrk="1" latinLnBrk="0" hangingPunct="1">
        <a:spcBef>
          <a:spcPct val="20000"/>
        </a:spcBef>
        <a:buFont typeface="Arial"/>
        <a:buChar char="–"/>
        <a:defRPr sz="2667" kern="1200">
          <a:solidFill>
            <a:schemeClr val="bg2">
              <a:lumMod val="50000"/>
            </a:schemeClr>
          </a:solidFill>
          <a:latin typeface="Lucida Grande"/>
          <a:ea typeface="+mn-ea"/>
          <a:cs typeface="Lucida Grande"/>
        </a:defRPr>
      </a:lvl2pPr>
      <a:lvl3pPr marL="1523962" indent="-304792" algn="l" defTabSz="609585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bg2">
              <a:lumMod val="50000"/>
            </a:schemeClr>
          </a:solidFill>
          <a:latin typeface="Lucida Grande"/>
          <a:ea typeface="+mn-ea"/>
          <a:cs typeface="Lucida Grande"/>
        </a:defRPr>
      </a:lvl3pPr>
      <a:lvl4pPr marL="2133547" indent="-304792" algn="l" defTabSz="609585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bg2">
              <a:lumMod val="50000"/>
            </a:schemeClr>
          </a:solidFill>
          <a:latin typeface="Lucida Grande"/>
          <a:ea typeface="+mn-ea"/>
          <a:cs typeface="Lucida Grande"/>
        </a:defRPr>
      </a:lvl4pPr>
      <a:lvl5pPr marL="2743131" indent="-304792" algn="l" defTabSz="609585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bg2">
              <a:lumMod val="50000"/>
            </a:schemeClr>
          </a:solidFill>
          <a:latin typeface="Lucida Grande"/>
          <a:ea typeface="+mn-ea"/>
          <a:cs typeface="Lucida Grande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72825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</p:sldLayoutIdLst>
  <p:hf hdr="0" ftr="0" dt="0"/>
  <p:txStyles>
    <p:titleStyle>
      <a:lvl1pPr algn="ctr" defTabSz="609585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609585" rtl="0" eaLnBrk="1" latinLnBrk="0" hangingPunct="1">
        <a:spcBef>
          <a:spcPct val="20000"/>
        </a:spcBef>
        <a:buFont typeface="Arial"/>
        <a:buChar char="•"/>
        <a:defRPr sz="3333" kern="1200">
          <a:solidFill>
            <a:srgbClr val="011C3C"/>
          </a:solidFill>
          <a:latin typeface="Lucida Grande"/>
          <a:ea typeface="+mn-ea"/>
          <a:cs typeface="Lucida Grande"/>
        </a:defRPr>
      </a:lvl1pPr>
      <a:lvl2pPr marL="990575" indent="-380990" algn="l" defTabSz="609585" rtl="0" eaLnBrk="1" latinLnBrk="0" hangingPunct="1">
        <a:spcBef>
          <a:spcPct val="20000"/>
        </a:spcBef>
        <a:buFont typeface="Arial"/>
        <a:buChar char="–"/>
        <a:defRPr sz="2667" kern="1200">
          <a:solidFill>
            <a:schemeClr val="bg2">
              <a:lumMod val="50000"/>
            </a:schemeClr>
          </a:solidFill>
          <a:latin typeface="Lucida Grande"/>
          <a:ea typeface="+mn-ea"/>
          <a:cs typeface="Lucida Grande"/>
        </a:defRPr>
      </a:lvl2pPr>
      <a:lvl3pPr marL="1523962" indent="-304792" algn="l" defTabSz="609585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bg2">
              <a:lumMod val="50000"/>
            </a:schemeClr>
          </a:solidFill>
          <a:latin typeface="Lucida Grande"/>
          <a:ea typeface="+mn-ea"/>
          <a:cs typeface="Lucida Grande"/>
        </a:defRPr>
      </a:lvl3pPr>
      <a:lvl4pPr marL="2133547" indent="-304792" algn="l" defTabSz="609585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bg2">
              <a:lumMod val="50000"/>
            </a:schemeClr>
          </a:solidFill>
          <a:latin typeface="Lucida Grande"/>
          <a:ea typeface="+mn-ea"/>
          <a:cs typeface="Lucida Grande"/>
        </a:defRPr>
      </a:lvl4pPr>
      <a:lvl5pPr marL="2743131" indent="-304792" algn="l" defTabSz="609585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bg2">
              <a:lumMod val="50000"/>
            </a:schemeClr>
          </a:solidFill>
          <a:latin typeface="Lucida Grande"/>
          <a:ea typeface="+mn-ea"/>
          <a:cs typeface="Lucida Grande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hyperlink" Target="https://colah.github.io/posts/2015-08-Understanding-LSTMs/" TargetMode="External"/><Relationship Id="rId3" Type="http://schemas.openxmlformats.org/officeDocument/2006/relationships/hyperlink" Target="https://drive.google.com/open?id=1a9_qMSeS1XUQiepojk2lnA7xDYQAfwkM" TargetMode="External"/><Relationship Id="rId7" Type="http://schemas.openxmlformats.org/officeDocument/2006/relationships/hyperlink" Target="https://drive.google.com/open?id=12T1fOqRC4p4A7DZ5ySxhKYGb2Q3pmoxv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rive.google.com/open?id=1yhvNtwl1rZkm1-tpxon9sS02SFcRrrGK" TargetMode="External"/><Relationship Id="rId5" Type="http://schemas.openxmlformats.org/officeDocument/2006/relationships/hyperlink" Target="https://drive.google.com/open?id=1HWZE8pzKZwl4LOLS-pyQGNmi9l-wbe3E" TargetMode="External"/><Relationship Id="rId10" Type="http://schemas.openxmlformats.org/officeDocument/2006/relationships/hyperlink" Target="https://drive.google.com/open?id=1v7o9E5_7HXiOsvbwGeDhy0KoIGthSepI" TargetMode="External"/><Relationship Id="rId4" Type="http://schemas.openxmlformats.org/officeDocument/2006/relationships/hyperlink" Target="https://drive.google.com/open?id=1Q9HxAfcSi71OEyZkpkZY-I-d8htzWb-Z" TargetMode="External"/><Relationship Id="rId9" Type="http://schemas.openxmlformats.org/officeDocument/2006/relationships/hyperlink" Target="https://drive.google.com/open?id=10ZsBmu25gqIQ4TVhD3GHfLVmvR4VqY_e" TargetMode="Externa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9906" y="1550797"/>
            <a:ext cx="11380983" cy="4403495"/>
          </a:xfrm>
        </p:spPr>
        <p:txBody>
          <a:bodyPr/>
          <a:lstStyle/>
          <a:p>
            <a:r>
              <a:rPr lang="en-US" sz="23999" dirty="0">
                <a:latin typeface="Rockwell Extra Bold" panose="02060903040505020403" pitchFamily="18" charset="0"/>
              </a:rPr>
              <a:t>ANLP</a:t>
            </a:r>
          </a:p>
        </p:txBody>
      </p:sp>
    </p:spTree>
    <p:extLst>
      <p:ext uri="{BB962C8B-B14F-4D97-AF65-F5344CB8AC3E}">
        <p14:creationId xmlns:p14="http://schemas.microsoft.com/office/powerpoint/2010/main" val="15874879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8540EB-0024-4767-97C1-94AC26277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Hungarian Grammar for Beginners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51731D6-4A8D-4D00-A028-BD2A598DA0A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94029464"/>
              </p:ext>
            </p:extLst>
          </p:nvPr>
        </p:nvGraphicFramePr>
        <p:xfrm>
          <a:off x="609600" y="1920875"/>
          <a:ext cx="10972800" cy="377952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486400">
                  <a:extLst>
                    <a:ext uri="{9D8B030D-6E8A-4147-A177-3AD203B41FA5}">
                      <a16:colId xmlns:a16="http://schemas.microsoft.com/office/drawing/2014/main" val="3333250734"/>
                    </a:ext>
                  </a:extLst>
                </a:gridCol>
                <a:gridCol w="5486400">
                  <a:extLst>
                    <a:ext uri="{9D8B030D-6E8A-4147-A177-3AD203B41FA5}">
                      <a16:colId xmlns:a16="http://schemas.microsoft.com/office/drawing/2014/main" val="7165685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holy / saint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err="1"/>
                        <a:t>szent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93684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holiness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err="1"/>
                        <a:t>szentség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40984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unholy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err="1"/>
                        <a:t>szentségtelen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41592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to make something unholy = to desecrate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err="1"/>
                        <a:t>megszentségtelenít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28852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being unable to desecrate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err="1"/>
                        <a:t>megszentségteleníthetetlenség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32589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doing something that’s unable to desecrate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err="1"/>
                        <a:t>megszentségteleníthetetlenségeskedés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08597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your actions while doing something that’s unable to desecrate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err="1"/>
                        <a:t>megszentségteleníthetetlenségeskedéseitek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71254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for your actions while doing something that’s unable to desecrate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err="1"/>
                        <a:t>megszentségteleníthetetlenségeskedéseitekért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94729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227756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4C589-B629-4129-888A-00C5F4258C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842" y="2747962"/>
            <a:ext cx="11550316" cy="1362075"/>
          </a:xfrm>
        </p:spPr>
        <p:txBody>
          <a:bodyPr/>
          <a:lstStyle/>
          <a:p>
            <a:r>
              <a:rPr lang="en-US" sz="6000" dirty="0"/>
              <a:t>Important Topics Crash Course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92374A-8FDE-4377-8003-4118B4D3F0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4329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7606055-9435-42C4-985C-1AA507FD2E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506" y="2337812"/>
            <a:ext cx="11028987" cy="45201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21F9C8B-1A4A-445C-B0C0-5659D66ED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Convolutional Neural Networks (CNN)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C6871C-FE27-4EC4-8128-C70C1E6566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8667" y="1375753"/>
            <a:ext cx="11028987" cy="1201190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Sliding window followed by pooling operation</a:t>
            </a:r>
          </a:p>
          <a:p>
            <a:r>
              <a:rPr lang="en-US" dirty="0"/>
              <a:t>Produces vector representation that captures the most informative local features</a:t>
            </a:r>
          </a:p>
          <a:p>
            <a:r>
              <a:rPr lang="en-US" dirty="0"/>
              <a:t>Effective for arbitrarily large input</a:t>
            </a:r>
          </a:p>
          <a:p>
            <a:r>
              <a:rPr lang="en-US" dirty="0"/>
              <a:t>Sensitive to local word order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3993B5-88FC-44FE-BF08-CD439E1D9798}"/>
              </a:ext>
            </a:extLst>
          </p:cNvPr>
          <p:cNvSpPr txBox="1"/>
          <p:nvPr/>
        </p:nvSpPr>
        <p:spPr>
          <a:xfrm>
            <a:off x="11700164" y="6488668"/>
            <a:ext cx="491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[2]</a:t>
            </a:r>
          </a:p>
        </p:txBody>
      </p:sp>
    </p:spTree>
    <p:extLst>
      <p:ext uri="{BB962C8B-B14F-4D97-AF65-F5344CB8AC3E}">
        <p14:creationId xmlns:p14="http://schemas.microsoft.com/office/powerpoint/2010/main" val="41323918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631EBA-E034-4C20-98FF-A62EC671FA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 Short-Term Memory (LSTM)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91614AA-5D80-4394-AEFA-69D3949D6A4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4444" y="1433959"/>
            <a:ext cx="5598891" cy="209521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87593E6-1C11-4D50-814E-E7F434AB6B1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4444" y="4372211"/>
            <a:ext cx="5598891" cy="2103659"/>
          </a:xfrm>
          <a:prstGeom prst="rect">
            <a:avLst/>
          </a:prstGeom>
        </p:spPr>
      </p:pic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A5A331D5-AFE1-431E-AA49-7B6268D9E0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459086"/>
            <a:ext cx="5327957" cy="5016784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Capable of learning long-term dependencies</a:t>
            </a:r>
          </a:p>
          <a:p>
            <a:endParaRPr lang="en-US" dirty="0"/>
          </a:p>
          <a:p>
            <a:r>
              <a:rPr lang="en-US" dirty="0"/>
              <a:t>A persistent cell state (top line in the diagram) serves as a “memory”</a:t>
            </a:r>
          </a:p>
          <a:p>
            <a:endParaRPr lang="en-US" dirty="0"/>
          </a:p>
          <a:p>
            <a:r>
              <a:rPr lang="en-US" dirty="0"/>
              <a:t>At each iteration, information can be forgotten from or added to the cell state</a:t>
            </a:r>
          </a:p>
          <a:p>
            <a:endParaRPr lang="en-US" dirty="0"/>
          </a:p>
          <a:p>
            <a:r>
              <a:rPr lang="en-US" dirty="0"/>
              <a:t>Many LSTM variations exist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D00544-5E00-488E-A593-B79477D052C6}"/>
              </a:ext>
            </a:extLst>
          </p:cNvPr>
          <p:cNvSpPr txBox="1"/>
          <p:nvPr/>
        </p:nvSpPr>
        <p:spPr>
          <a:xfrm>
            <a:off x="11700164" y="6488668"/>
            <a:ext cx="491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[6]</a:t>
            </a:r>
          </a:p>
        </p:txBody>
      </p:sp>
    </p:spTree>
    <p:extLst>
      <p:ext uri="{BB962C8B-B14F-4D97-AF65-F5344CB8AC3E}">
        <p14:creationId xmlns:p14="http://schemas.microsoft.com/office/powerpoint/2010/main" val="23291881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A3778-5A28-4FEE-8022-D754E5D4FE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 Embeddings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B7AC564-BA5C-4B9F-8B53-B94A1AB8B2D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" y="1770816"/>
                <a:ext cx="6331527" cy="4214349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US" dirty="0"/>
                  <a:t>Instead of sparse vectors in a high-dimensional space, words are mapped to dense vectors in a low-dimensional space</a:t>
                </a:r>
              </a:p>
              <a:p>
                <a:endParaRPr lang="en-US" dirty="0"/>
              </a:p>
              <a:p>
                <a:r>
                  <a:rPr lang="en-US" dirty="0"/>
                  <a:t>These vector representations capture syntactic and semantic properties of natural language</a:t>
                </a:r>
              </a:p>
              <a:p>
                <a:pPr marL="0" indent="0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𝑤𝑜𝑚𝑎𝑛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𝑘𝑖𝑛𝑔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− 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𝑚𝑎𝑛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≈ 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𝑞𝑢𝑒𝑒𝑛</m:t>
                      </m:r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B7AC564-BA5C-4B9F-8B53-B94A1AB8B2D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1770816"/>
                <a:ext cx="6331527" cy="4214349"/>
              </a:xfrm>
              <a:blipFill>
                <a:blip r:embed="rId3"/>
                <a:stretch>
                  <a:fillRect l="-1444" t="-3035" r="-9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37A22B86-72CE-4570-B175-E585CFFA5E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2060" y="2119745"/>
            <a:ext cx="4893201" cy="36472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40BCEA4-406A-4113-AE9E-FF55D859DB59}"/>
              </a:ext>
            </a:extLst>
          </p:cNvPr>
          <p:cNvSpPr txBox="1"/>
          <p:nvPr/>
        </p:nvSpPr>
        <p:spPr>
          <a:xfrm>
            <a:off x="7980219" y="5766954"/>
            <a:ext cx="3699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Image courtesy of </a:t>
            </a:r>
            <a:r>
              <a:rPr lang="en-US" dirty="0" err="1"/>
              <a:t>Jurafsky</a:t>
            </a:r>
            <a:r>
              <a:rPr lang="en-US" dirty="0"/>
              <a:t> &amp; Martin</a:t>
            </a:r>
          </a:p>
        </p:txBody>
      </p:sp>
    </p:spTree>
    <p:extLst>
      <p:ext uri="{BB962C8B-B14F-4D97-AF65-F5344CB8AC3E}">
        <p14:creationId xmlns:p14="http://schemas.microsoft.com/office/powerpoint/2010/main" val="39962887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D6CBFC-42A4-4D06-A77F-E82A98AC24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508" y="2747962"/>
            <a:ext cx="11550316" cy="1362075"/>
          </a:xfrm>
        </p:spPr>
        <p:txBody>
          <a:bodyPr/>
          <a:lstStyle/>
          <a:p>
            <a:r>
              <a:rPr lang="en-US" sz="6000" dirty="0"/>
              <a:t>Paper Summaries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EB4CA2-41E3-4071-90DF-F6320E333F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92887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BF4CC345-41A1-4535-A6CC-5E7BEDC281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6386" y="1233715"/>
            <a:ext cx="3631751" cy="516708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0EBA88A-1DA6-40C3-8337-02A9A5946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Cross-lingual, Character-Level Neural Morphological Tagging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22E32C-30CB-4B6D-8231-C6E7627AEC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082338"/>
            <a:ext cx="7895771" cy="4318462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/>
              <a:t>“Even for common NLP tasks, sufficient supervision is not available in many languages—morphological tagging is no exception. In the work presented here, we explore a transfer learning scheme, whereby </a:t>
            </a:r>
            <a:r>
              <a:rPr lang="en-US" b="1" dirty="0"/>
              <a:t>we train character-level recurrent neural taggers to predict morphological </a:t>
            </a:r>
            <a:r>
              <a:rPr lang="en-US" b="1" dirty="0" err="1"/>
              <a:t>taggings</a:t>
            </a:r>
            <a:r>
              <a:rPr lang="en-US" b="1" dirty="0"/>
              <a:t> for high-resource languages and low-resource languages together</a:t>
            </a:r>
            <a:r>
              <a:rPr lang="en-US" dirty="0"/>
              <a:t>. Learning joint character representations among multiple related languages successfully enables knowledge transfer from the high-resource languages to the low-resource ones, improving accuracy by up to 30%.”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Cotterell</a:t>
            </a:r>
            <a:r>
              <a:rPr lang="en-US" dirty="0"/>
              <a:t> and </a:t>
            </a:r>
            <a:r>
              <a:rPr lang="en-US" dirty="0" err="1"/>
              <a:t>Heigold</a:t>
            </a:r>
            <a:r>
              <a:rPr lang="en-US" dirty="0"/>
              <a:t>, 2017.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7B974B-E5FE-453C-B88E-B424D41800EB}"/>
              </a:ext>
            </a:extLst>
          </p:cNvPr>
          <p:cNvSpPr txBox="1"/>
          <p:nvPr/>
        </p:nvSpPr>
        <p:spPr>
          <a:xfrm>
            <a:off x="11700164" y="6488668"/>
            <a:ext cx="491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[1]</a:t>
            </a:r>
          </a:p>
        </p:txBody>
      </p:sp>
    </p:spTree>
    <p:extLst>
      <p:ext uri="{BB962C8B-B14F-4D97-AF65-F5344CB8AC3E}">
        <p14:creationId xmlns:p14="http://schemas.microsoft.com/office/powerpoint/2010/main" val="6777077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5DD13-BFE8-4053-873F-AA4F31EB4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Morphological Tags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122133-9AC6-4C18-8E80-1569EF4261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828800"/>
            <a:ext cx="10972800" cy="4384964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A morphological tag is a symbol which encodes morphological properties of a word. 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The size of the tagset depends on the language.</a:t>
            </a:r>
          </a:p>
          <a:p>
            <a:pPr marL="0" indent="0">
              <a:buNone/>
            </a:pPr>
            <a:endParaRPr lang="en-US" dirty="0"/>
          </a:p>
          <a:p>
            <a:pPr lvl="1"/>
            <a:r>
              <a:rPr lang="en-US" dirty="0"/>
              <a:t>The Penn tagset (American English) has 36 tags.</a:t>
            </a:r>
          </a:p>
          <a:p>
            <a:pPr lvl="2"/>
            <a:r>
              <a:rPr lang="en-US" b="1" dirty="0"/>
              <a:t>Example tag: </a:t>
            </a:r>
            <a:r>
              <a:rPr lang="en-US" dirty="0"/>
              <a:t>VBD = verb in past tense</a:t>
            </a:r>
          </a:p>
          <a:p>
            <a:pPr marL="1219170" lvl="2" indent="0">
              <a:buNone/>
            </a:pPr>
            <a:endParaRPr lang="en-US" dirty="0"/>
          </a:p>
          <a:p>
            <a:pPr lvl="1"/>
            <a:r>
              <a:rPr lang="en-US" dirty="0"/>
              <a:t>The Czech positional tagset has roughly 4000 tags</a:t>
            </a:r>
          </a:p>
          <a:p>
            <a:pPr lvl="2"/>
            <a:r>
              <a:rPr lang="en-US" b="1" dirty="0"/>
              <a:t>Example tag: </a:t>
            </a:r>
            <a:r>
              <a:rPr lang="en-US" dirty="0" err="1"/>
              <a:t>VpNS</a:t>
            </a:r>
            <a:r>
              <a:rPr lang="en-US" dirty="0"/>
              <a:t>---XR-AA--- corresponds to</a:t>
            </a:r>
          </a:p>
          <a:p>
            <a:pPr marL="1219170" lvl="2" indent="0">
              <a:buNone/>
            </a:pPr>
            <a:r>
              <a:rPr lang="en-US" dirty="0"/>
              <a:t>(verb, participle, neuter, singular, any person, past tense, active, affirmative)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CDD2CA-E656-41BA-B312-417EC60EE5A8}"/>
              </a:ext>
            </a:extLst>
          </p:cNvPr>
          <p:cNvSpPr txBox="1"/>
          <p:nvPr/>
        </p:nvSpPr>
        <p:spPr>
          <a:xfrm>
            <a:off x="11700164" y="6488668"/>
            <a:ext cx="491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[4]</a:t>
            </a:r>
          </a:p>
        </p:txBody>
      </p:sp>
    </p:spTree>
    <p:extLst>
      <p:ext uri="{BB962C8B-B14F-4D97-AF65-F5344CB8AC3E}">
        <p14:creationId xmlns:p14="http://schemas.microsoft.com/office/powerpoint/2010/main" val="21606394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4B9DC-FE5E-43F4-86DC-DD07F63E4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C9E7D6-0228-4DDA-87F8-93AA93C08F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State-of-the-art morphological taggers require thousands of training sentences</a:t>
            </a:r>
          </a:p>
          <a:p>
            <a:r>
              <a:rPr lang="en-US" dirty="0"/>
              <a:t>This is not available for many languages</a:t>
            </a:r>
          </a:p>
          <a:p>
            <a:r>
              <a:rPr lang="en-US" dirty="0"/>
              <a:t>Jointly training a high and low-resource language in a shared vector space allows transfer of information.</a:t>
            </a:r>
          </a:p>
        </p:txBody>
      </p:sp>
    </p:spTree>
    <p:extLst>
      <p:ext uri="{BB962C8B-B14F-4D97-AF65-F5344CB8AC3E}">
        <p14:creationId xmlns:p14="http://schemas.microsoft.com/office/powerpoint/2010/main" val="13819098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29DBCF-5813-4AA3-A46B-531479020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0B81CC-02E3-4BAA-A9FA-1860722864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CF6493-93FE-4B59-9004-F543181F11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" y="4102684"/>
            <a:ext cx="9149629" cy="257107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66313FF-C7F6-4848-A3BE-8ACDE3E95B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8828" y="1459086"/>
            <a:ext cx="10254343" cy="204173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48E0348-DF5C-4E5B-99EA-CE38FA5A3E07}"/>
              </a:ext>
            </a:extLst>
          </p:cNvPr>
          <p:cNvSpPr txBox="1"/>
          <p:nvPr/>
        </p:nvSpPr>
        <p:spPr>
          <a:xfrm>
            <a:off x="10089573" y="6488668"/>
            <a:ext cx="2102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spanishdict.com, [1]</a:t>
            </a:r>
          </a:p>
        </p:txBody>
      </p:sp>
    </p:spTree>
    <p:extLst>
      <p:ext uri="{BB962C8B-B14F-4D97-AF65-F5344CB8AC3E}">
        <p14:creationId xmlns:p14="http://schemas.microsoft.com/office/powerpoint/2010/main" val="10626736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DDCAF-8B30-4D3B-9584-2AED5DA2AB7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Neural Computational Morphology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788EAB-DE5F-4836-8B29-59B9EEE1B68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Garrett Bingham</a:t>
            </a:r>
          </a:p>
        </p:txBody>
      </p:sp>
    </p:spTree>
    <p:extLst>
      <p:ext uri="{BB962C8B-B14F-4D97-AF65-F5344CB8AC3E}">
        <p14:creationId xmlns:p14="http://schemas.microsoft.com/office/powerpoint/2010/main" val="37184810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37141-1428-4A57-B2AD-41B1B373C3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Transferring Morphology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6C4EE1-E8E0-47A4-B8D7-C58A01DCDE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714501"/>
            <a:ext cx="10972800" cy="4620204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Unlike part-of-speech, which is relatively universal, morphology is highly language-dependent.</a:t>
            </a:r>
          </a:p>
          <a:p>
            <a:endParaRPr lang="en-US" dirty="0"/>
          </a:p>
          <a:p>
            <a:r>
              <a:rPr lang="en-US" b="1" dirty="0"/>
              <a:t>Example:</a:t>
            </a:r>
            <a:r>
              <a:rPr lang="en-US" dirty="0"/>
              <a:t> Hungarian nouns can exhibit 17 different “cases,” Slavic verbs two “aspects,” while English distinguishes neither of these.</a:t>
            </a:r>
          </a:p>
          <a:p>
            <a:endParaRPr lang="en-US" dirty="0"/>
          </a:p>
          <a:p>
            <a:r>
              <a:rPr lang="en-US" dirty="0"/>
              <a:t>The effectiveness of the morphological transfer will depend on how related the two languages are.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2B6F4A-DF03-4F59-A173-5F1812625582}"/>
              </a:ext>
            </a:extLst>
          </p:cNvPr>
          <p:cNvSpPr txBox="1"/>
          <p:nvPr/>
        </p:nvSpPr>
        <p:spPr>
          <a:xfrm>
            <a:off x="11700164" y="6488668"/>
            <a:ext cx="491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[1]</a:t>
            </a:r>
          </a:p>
        </p:txBody>
      </p:sp>
    </p:spTree>
    <p:extLst>
      <p:ext uri="{BB962C8B-B14F-4D97-AF65-F5344CB8AC3E}">
        <p14:creationId xmlns:p14="http://schemas.microsoft.com/office/powerpoint/2010/main" val="1195226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3F7C289-0F80-4CA0-922D-020BC0DDD5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5807" y="5437749"/>
            <a:ext cx="4387561" cy="134751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B039AAC-6C40-4A53-B570-9B38F6F066B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" y="1645916"/>
                <a:ext cx="7755082" cy="4842751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en-US" dirty="0"/>
                  <a:t>Word embeddings learned via a character-level bidirectional LSTM</a:t>
                </a:r>
              </a:p>
              <a:p>
                <a:endParaRPr lang="en-US" dirty="0"/>
              </a:p>
              <a:p>
                <a:r>
                  <a:rPr lang="en-US" dirty="0"/>
                  <a:t>Distribution over tags:</a:t>
                </a:r>
              </a:p>
              <a:p>
                <a:endParaRPr lang="en-US" dirty="0"/>
              </a:p>
              <a:p>
                <a:r>
                  <a:rPr lang="en-US" dirty="0"/>
                  <a:t>Optimization of joint loss function and sharing parameter vector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 allows the model to represent morphological regularities between the two languages and facilitates transfer of knowledge.</a:t>
                </a:r>
              </a:p>
              <a:p>
                <a:endParaRPr lang="en-US" dirty="0"/>
              </a:p>
              <a:p>
                <a:r>
                  <a:rPr lang="en-US" dirty="0"/>
                  <a:t>Loss function: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B039AAC-6C40-4A53-B570-9B38F6F066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1645916"/>
                <a:ext cx="7755082" cy="4842751"/>
              </a:xfrm>
              <a:blipFill>
                <a:blip r:embed="rId4"/>
                <a:stretch>
                  <a:fillRect l="-1415" t="-3023" r="-1336" b="-6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AADB5EC8-A736-4ECE-98E6-4033D0B57D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5828" y="2728488"/>
            <a:ext cx="3424240" cy="4690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EA4622B-58E2-4EA1-B9AE-DD2184B5E5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Standard Architecture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D0BD2E-9C90-43B6-8FFE-AEE97760F7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46875" y="4094019"/>
            <a:ext cx="1817316" cy="24355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2EF170B-F9B1-41BD-979E-357AD951D1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97191" y="1459086"/>
            <a:ext cx="3156142" cy="253880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CA9D6DD-5B3D-402A-B370-4DD4C951EA81}"/>
              </a:ext>
            </a:extLst>
          </p:cNvPr>
          <p:cNvSpPr txBox="1"/>
          <p:nvPr/>
        </p:nvSpPr>
        <p:spPr>
          <a:xfrm>
            <a:off x="11700164" y="6488668"/>
            <a:ext cx="491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[1]</a:t>
            </a:r>
          </a:p>
        </p:txBody>
      </p:sp>
    </p:spTree>
    <p:extLst>
      <p:ext uri="{BB962C8B-B14F-4D97-AF65-F5344CB8AC3E}">
        <p14:creationId xmlns:p14="http://schemas.microsoft.com/office/powerpoint/2010/main" val="5887185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6B330C3-EE64-4E0D-BC4C-34906125AC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7373" y="3899205"/>
            <a:ext cx="1817316" cy="24355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0674488-2DB0-4BDC-BED1-BAA062DE0B1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542"/>
          <a:stretch/>
        </p:blipFill>
        <p:spPr>
          <a:xfrm>
            <a:off x="8949905" y="3903334"/>
            <a:ext cx="2632495" cy="243137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6C25A90-CF63-42EF-83F0-83DCA79118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Variation #1: Language-Specific Embeddings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3EC6FD6-8EC4-435A-AB59-C999764FB65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" y="1417317"/>
                <a:ext cx="10972800" cy="3603988"/>
              </a:xfrm>
            </p:spPr>
            <p:txBody>
              <a:bodyPr>
                <a:normAutofit/>
              </a:bodyPr>
              <a:lstStyle/>
              <a:p>
                <a:r>
                  <a:rPr lang="en-US" sz="2800" dirty="0"/>
                  <a:t>The character alphabet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latin typeface="Cambria Math" panose="02040503050406030204" pitchFamily="18" charset="0"/>
                      </a:rPr>
                      <m:t>Σ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800" dirty="0"/>
                  <a:t>is augmented with a symbol that indicates the language: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𝑖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sz="2800" dirty="0"/>
                  <a:t>.  </a:t>
                </a:r>
              </a:p>
              <a:p>
                <a:r>
                  <a:rPr lang="en-US" sz="2800" dirty="0"/>
                  <a:t>This allows the architecture to encode morphological features specific to one language.</a:t>
                </a:r>
              </a:p>
              <a:p>
                <a:r>
                  <a:rPr lang="en-US" sz="2800" b="1" dirty="0"/>
                  <a:t>Example: </a:t>
                </a:r>
                <a:r>
                  <a:rPr lang="en-US" sz="2800" dirty="0"/>
                  <a:t>third person present plural ending is </a:t>
                </a:r>
                <a:r>
                  <a:rPr lang="en-US" sz="2800" i="1" dirty="0"/>
                  <a:t>–an </a:t>
                </a:r>
                <a:r>
                  <a:rPr lang="en-US" sz="2800" dirty="0"/>
                  <a:t>in Spanish but </a:t>
                </a:r>
                <a:r>
                  <a:rPr lang="en-US" sz="2800" i="1" dirty="0"/>
                  <a:t>–</a:t>
                </a:r>
                <a:r>
                  <a:rPr lang="en-US" sz="2800" i="1" dirty="0" err="1"/>
                  <a:t>ão</a:t>
                </a:r>
                <a:r>
                  <a:rPr lang="en-US" sz="2800" dirty="0"/>
                  <a:t> in Portuguese.</a:t>
                </a:r>
                <a:endParaRPr lang="en-US" sz="2800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3EC6FD6-8EC4-435A-AB59-C999764FB65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1417317"/>
                <a:ext cx="10972800" cy="3603988"/>
              </a:xfrm>
              <a:blipFill>
                <a:blip r:embed="rId4"/>
                <a:stretch>
                  <a:fillRect l="-1000" t="-1689" r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Arrow: Right 5">
            <a:extLst>
              <a:ext uri="{FF2B5EF4-FFF2-40B4-BE49-F238E27FC236}">
                <a16:creationId xmlns:a16="http://schemas.microsoft.com/office/drawing/2014/main" id="{8AD5EFF3-B384-48F8-A495-4D69AC642F5A}"/>
              </a:ext>
            </a:extLst>
          </p:cNvPr>
          <p:cNvSpPr/>
          <p:nvPr/>
        </p:nvSpPr>
        <p:spPr>
          <a:xfrm>
            <a:off x="7563093" y="4874639"/>
            <a:ext cx="978408" cy="484632"/>
          </a:xfrm>
          <a:prstGeom prst="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106157-BC8F-4FB6-AE22-08311644DE6E}"/>
              </a:ext>
            </a:extLst>
          </p:cNvPr>
          <p:cNvSpPr txBox="1"/>
          <p:nvPr/>
        </p:nvSpPr>
        <p:spPr>
          <a:xfrm>
            <a:off x="11700164" y="6488668"/>
            <a:ext cx="491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[1]</a:t>
            </a:r>
          </a:p>
        </p:txBody>
      </p:sp>
    </p:spTree>
    <p:extLst>
      <p:ext uri="{BB962C8B-B14F-4D97-AF65-F5344CB8AC3E}">
        <p14:creationId xmlns:p14="http://schemas.microsoft.com/office/powerpoint/2010/main" val="39031672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0CAE81-3102-4231-A797-65261F4E4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Variation #2: Language-Specific </a:t>
            </a:r>
            <a:r>
              <a:rPr lang="en-US" sz="4000" dirty="0" err="1"/>
              <a:t>Softmax</a:t>
            </a:r>
            <a:endParaRPr lang="en-US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667CA25-6D61-4744-8EC6-6B504A80914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" y="1459086"/>
                <a:ext cx="10972800" cy="4359823"/>
              </a:xfrm>
            </p:spPr>
            <p:txBody>
              <a:bodyPr>
                <a:norm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US" dirty="0"/>
                  <a:t>A new output layer is defined for every language.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dirty="0"/>
                  <a:t>The embedding matrix </a:t>
                </a:r>
                <a:r>
                  <a:rPr lang="en-US" i="1" dirty="0"/>
                  <a:t>W</a:t>
                </a:r>
                <a:r>
                  <a:rPr lang="en-US" dirty="0"/>
                  <a:t> and the bias vector </a:t>
                </a:r>
                <a:r>
                  <a:rPr lang="en-US" i="1" dirty="0"/>
                  <a:t>b</a:t>
                </a:r>
                <a:r>
                  <a:rPr lang="en-US" dirty="0"/>
                  <a:t> are language-specific.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dirty="0"/>
                  <a:t>The embeddings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remain the same for all languages.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dirty="0"/>
                  <a:t>Forced to learn language-specific information exclusively from the tagging LSTM.</a:t>
                </a:r>
              </a:p>
              <a:p>
                <a:pPr>
                  <a:spcAft>
                    <a:spcPts val="1200"/>
                  </a:spcAft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667CA25-6D61-4744-8EC6-6B504A80914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1459086"/>
                <a:ext cx="10972800" cy="4359823"/>
              </a:xfrm>
              <a:blipFill>
                <a:blip r:embed="rId3"/>
                <a:stretch>
                  <a:fillRect l="-1333" t="-16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5AA62DB2-3FA0-415C-AB74-BA0EDDF0DE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6707" y="6076400"/>
            <a:ext cx="3424240" cy="4690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BC672C3-675C-4B8E-A838-DC40F414F4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4536" y="6073681"/>
            <a:ext cx="3529445" cy="471793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7837BB49-A58C-4E0F-8C25-2A3A98180106}"/>
              </a:ext>
            </a:extLst>
          </p:cNvPr>
          <p:cNvSpPr/>
          <p:nvPr/>
        </p:nvSpPr>
        <p:spPr>
          <a:xfrm>
            <a:off x="5683607" y="6067261"/>
            <a:ext cx="978408" cy="484632"/>
          </a:xfrm>
          <a:prstGeom prst="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B3C32B-DCA9-42C0-A91B-F5D7FEED826C}"/>
              </a:ext>
            </a:extLst>
          </p:cNvPr>
          <p:cNvSpPr txBox="1"/>
          <p:nvPr/>
        </p:nvSpPr>
        <p:spPr>
          <a:xfrm>
            <a:off x="11700164" y="6488668"/>
            <a:ext cx="491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[1]</a:t>
            </a:r>
          </a:p>
        </p:txBody>
      </p:sp>
    </p:spTree>
    <p:extLst>
      <p:ext uri="{BB962C8B-B14F-4D97-AF65-F5344CB8AC3E}">
        <p14:creationId xmlns:p14="http://schemas.microsoft.com/office/powerpoint/2010/main" val="30975503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CF6FC6-0A93-4F20-A96B-F2725A1FB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Variation #3: Joint Tagging and Language Identification</a:t>
            </a:r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36AD7F-3CB7-48E5-9E6F-1F6BE26F2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469271"/>
            <a:ext cx="10972800" cy="4865434"/>
          </a:xfrm>
        </p:spPr>
        <p:txBody>
          <a:bodyPr>
            <a:normAutofit/>
          </a:bodyPr>
          <a:lstStyle/>
          <a:p>
            <a:r>
              <a:rPr lang="en-US" sz="2400" dirty="0"/>
              <a:t>Instead of conditioning on the language, the language is predicted.</a:t>
            </a:r>
          </a:p>
          <a:p>
            <a:r>
              <a:rPr lang="en-US" sz="2400" dirty="0"/>
              <a:t>Allows morphological analysis when the language is unknown.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This requires a new loss function: 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772FCF-5FAE-4923-BAD5-9C0E21898E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4099" y="2498626"/>
            <a:ext cx="3088774" cy="259291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5FD0F28-A888-4A12-AB72-5F40A8FC1D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4793" y="2498627"/>
            <a:ext cx="3223413" cy="2592917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F1CF9ACE-A3F8-4AFD-A370-97F4173FBD4E}"/>
              </a:ext>
            </a:extLst>
          </p:cNvPr>
          <p:cNvSpPr/>
          <p:nvPr/>
        </p:nvSpPr>
        <p:spPr>
          <a:xfrm>
            <a:off x="5447655" y="3698843"/>
            <a:ext cx="796995" cy="435557"/>
          </a:xfrm>
          <a:prstGeom prst="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C9B24FF-9E5A-4820-91C6-29A43EF179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3882" y="5388729"/>
            <a:ext cx="4307907" cy="116852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26BB03C-F7C3-4ACB-AF7D-15EACE429809}"/>
              </a:ext>
            </a:extLst>
          </p:cNvPr>
          <p:cNvSpPr txBox="1"/>
          <p:nvPr/>
        </p:nvSpPr>
        <p:spPr>
          <a:xfrm>
            <a:off x="11700164" y="6488668"/>
            <a:ext cx="491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[1]</a:t>
            </a:r>
          </a:p>
        </p:txBody>
      </p:sp>
    </p:spTree>
    <p:extLst>
      <p:ext uri="{BB962C8B-B14F-4D97-AF65-F5344CB8AC3E}">
        <p14:creationId xmlns:p14="http://schemas.microsoft.com/office/powerpoint/2010/main" val="29681526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46179-7E2E-4115-BF47-6C738632F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D5C8E1-2302-4D52-82E3-4F7FE6A39B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559823"/>
            <a:ext cx="10972800" cy="3603988"/>
          </a:xfrm>
        </p:spPr>
        <p:txBody>
          <a:bodyPr/>
          <a:lstStyle/>
          <a:p>
            <a:r>
              <a:rPr lang="en-US" dirty="0"/>
              <a:t>From the Universal Dependencies treebanks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75B41F-D85C-41D7-A763-8E9301750C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8179" y="2179865"/>
            <a:ext cx="5470451" cy="31346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2260326-9C53-4630-89E9-24D8B539E1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2179865"/>
            <a:ext cx="5274810" cy="443946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57E9AE4-9308-47DE-A833-F3EB504143DE}"/>
              </a:ext>
            </a:extLst>
          </p:cNvPr>
          <p:cNvSpPr txBox="1"/>
          <p:nvPr/>
        </p:nvSpPr>
        <p:spPr>
          <a:xfrm>
            <a:off x="11700164" y="6488668"/>
            <a:ext cx="491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[1]</a:t>
            </a:r>
          </a:p>
        </p:txBody>
      </p:sp>
    </p:spTree>
    <p:extLst>
      <p:ext uri="{BB962C8B-B14F-4D97-AF65-F5344CB8AC3E}">
        <p14:creationId xmlns:p14="http://schemas.microsoft.com/office/powerpoint/2010/main" val="5473886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F94052-601B-4832-8A96-76A10BE8B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2095" y="523295"/>
            <a:ext cx="11243733" cy="935791"/>
          </a:xfrm>
        </p:spPr>
        <p:txBody>
          <a:bodyPr/>
          <a:lstStyle/>
          <a:p>
            <a:pPr algn="l"/>
            <a:r>
              <a:rPr lang="en-US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178D0B-03AF-489E-BA9B-8682C82673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082338"/>
            <a:ext cx="3860800" cy="360398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Morphological transfer is more successful among similar languages.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C42940-596F-4C0B-BD50-77FDAB3377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3369" y="61217"/>
            <a:ext cx="7849774" cy="673556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9566C3F-08D2-43B6-BDCA-AC9A27D53A19}"/>
              </a:ext>
            </a:extLst>
          </p:cNvPr>
          <p:cNvSpPr txBox="1"/>
          <p:nvPr/>
        </p:nvSpPr>
        <p:spPr>
          <a:xfrm>
            <a:off x="11700164" y="6488668"/>
            <a:ext cx="491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[1]</a:t>
            </a:r>
          </a:p>
        </p:txBody>
      </p:sp>
    </p:spTree>
    <p:extLst>
      <p:ext uri="{BB962C8B-B14F-4D97-AF65-F5344CB8AC3E}">
        <p14:creationId xmlns:p14="http://schemas.microsoft.com/office/powerpoint/2010/main" val="41372836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C911F-6342-4B2D-B1D9-87D3282C7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701781-92E5-46A5-8419-61E635049F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C13C2B-A02A-4A4F-B749-20F4A92EE1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1087" y="1650719"/>
            <a:ext cx="10029825" cy="44672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8F168F-6790-4F5D-888B-8CC772114518}"/>
              </a:ext>
            </a:extLst>
          </p:cNvPr>
          <p:cNvSpPr txBox="1"/>
          <p:nvPr/>
        </p:nvSpPr>
        <p:spPr>
          <a:xfrm>
            <a:off x="11700164" y="6488668"/>
            <a:ext cx="491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[1]</a:t>
            </a:r>
          </a:p>
        </p:txBody>
      </p:sp>
    </p:spTree>
    <p:extLst>
      <p:ext uri="{BB962C8B-B14F-4D97-AF65-F5344CB8AC3E}">
        <p14:creationId xmlns:p14="http://schemas.microsoft.com/office/powerpoint/2010/main" val="24499865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B70F48-63DB-48B1-8393-F1E597627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D8640A-7AE4-428D-960B-27FF49FC9E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453593-0C6A-4638-9B05-CD78CC1FA9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667" y="1459086"/>
            <a:ext cx="11534775" cy="50101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8BAC809-B1CE-4EF9-A192-0C4085506813}"/>
              </a:ext>
            </a:extLst>
          </p:cNvPr>
          <p:cNvSpPr txBox="1"/>
          <p:nvPr/>
        </p:nvSpPr>
        <p:spPr>
          <a:xfrm>
            <a:off x="11700164" y="6488668"/>
            <a:ext cx="491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[1]</a:t>
            </a:r>
          </a:p>
        </p:txBody>
      </p:sp>
    </p:spTree>
    <p:extLst>
      <p:ext uri="{BB962C8B-B14F-4D97-AF65-F5344CB8AC3E}">
        <p14:creationId xmlns:p14="http://schemas.microsoft.com/office/powerpoint/2010/main" val="41863203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F4ADE-8614-4AFA-9C48-4776E6C638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EAEB21-BA9B-4F87-AADD-E97C54858F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Transfer learning allows the model to learn from a high-resource language in order to better morphologically tag a low-resource language</a:t>
            </a:r>
          </a:p>
          <a:p>
            <a:endParaRPr lang="en-US" dirty="0"/>
          </a:p>
          <a:p>
            <a:r>
              <a:rPr lang="en-US" dirty="0"/>
              <a:t>Morphology transfer is more effective for related languages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3EDE52A-FED4-46A1-93B0-AB56B5D598B6}"/>
              </a:ext>
            </a:extLst>
          </p:cNvPr>
          <p:cNvSpPr txBox="1"/>
          <p:nvPr/>
        </p:nvSpPr>
        <p:spPr>
          <a:xfrm>
            <a:off x="11700164" y="6488668"/>
            <a:ext cx="491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[1]</a:t>
            </a:r>
          </a:p>
        </p:txBody>
      </p:sp>
    </p:spTree>
    <p:extLst>
      <p:ext uri="{BB962C8B-B14F-4D97-AF65-F5344CB8AC3E}">
        <p14:creationId xmlns:p14="http://schemas.microsoft.com/office/powerpoint/2010/main" val="42374851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85FCD-500C-4D41-A29E-9A3EE78324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E3943-6D25-4617-84AB-1ED0CE7E4A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589809"/>
            <a:ext cx="10972800" cy="4925291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Introduction to Morphology</a:t>
            </a:r>
          </a:p>
          <a:p>
            <a:pPr lvl="1"/>
            <a:r>
              <a:rPr lang="en-US" dirty="0"/>
              <a:t>What is Morphology?</a:t>
            </a:r>
          </a:p>
          <a:p>
            <a:pPr lvl="1"/>
            <a:r>
              <a:rPr lang="en-US" dirty="0"/>
              <a:t>Motivation for NLP</a:t>
            </a:r>
          </a:p>
          <a:p>
            <a:r>
              <a:rPr lang="en-US" dirty="0"/>
              <a:t>Important Topics Crash Course</a:t>
            </a:r>
          </a:p>
          <a:p>
            <a:pPr lvl="1"/>
            <a:r>
              <a:rPr lang="en-US" dirty="0"/>
              <a:t>Convolutional Neural Networks</a:t>
            </a:r>
          </a:p>
          <a:p>
            <a:pPr lvl="1"/>
            <a:r>
              <a:rPr lang="en-US" dirty="0"/>
              <a:t>Long Short-Term Memory</a:t>
            </a:r>
          </a:p>
          <a:p>
            <a:pPr lvl="1"/>
            <a:r>
              <a:rPr lang="en-US" dirty="0"/>
              <a:t>Word Embeddings</a:t>
            </a:r>
          </a:p>
          <a:p>
            <a:r>
              <a:rPr lang="en-US" dirty="0"/>
              <a:t>Paper Summaries</a:t>
            </a:r>
          </a:p>
          <a:p>
            <a:pPr lvl="1"/>
            <a:r>
              <a:rPr lang="en-US" dirty="0"/>
              <a:t>Cross-lingual, Character-Level Neural Morphological Tagging</a:t>
            </a:r>
          </a:p>
          <a:p>
            <a:pPr lvl="1"/>
            <a:r>
              <a:rPr lang="en-US" dirty="0"/>
              <a:t>Unsupervised Morphology Induction Using Word Embeddings</a:t>
            </a:r>
          </a:p>
          <a:p>
            <a:r>
              <a:rPr lang="en-US" dirty="0"/>
              <a:t>Conclusion</a:t>
            </a:r>
          </a:p>
          <a:p>
            <a:pPr lvl="1"/>
            <a:r>
              <a:rPr lang="en-US" dirty="0"/>
              <a:t>Discussion</a:t>
            </a:r>
          </a:p>
          <a:p>
            <a:pPr lvl="1"/>
            <a:r>
              <a:rPr lang="en-US" dirty="0"/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3299452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E9A2E7-CB51-4905-B27B-8622CF9C9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Unsupervised Morphology Induction Using Word Embeddings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8DF758-E38B-4122-A35F-FCBD6F498B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4458" y="2082338"/>
            <a:ext cx="8062686" cy="4064461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“We present a </a:t>
            </a:r>
            <a:r>
              <a:rPr lang="en-US" b="1" dirty="0"/>
              <a:t>language agnostic, unsupervised method for inducing morphological transformations between words</a:t>
            </a:r>
            <a:r>
              <a:rPr lang="en-US" dirty="0"/>
              <a:t>. The method relies on certain regularities manifest in high-dimensional vector spaces. We show that </a:t>
            </a:r>
            <a:r>
              <a:rPr lang="en-US" b="1" dirty="0"/>
              <a:t>this method is capable of discovering a wide range of morphological rules</a:t>
            </a:r>
            <a:r>
              <a:rPr lang="en-US" dirty="0"/>
              <a:t>, which in turn are used to build morphological analyzers. We evaluate this method across six different languages and nine datasets, and show significant improvements across all languages.”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Soricut</a:t>
            </a:r>
            <a:r>
              <a:rPr lang="en-US" dirty="0"/>
              <a:t> and </a:t>
            </a:r>
            <a:r>
              <a:rPr lang="en-US" dirty="0" err="1"/>
              <a:t>Och</a:t>
            </a:r>
            <a:r>
              <a:rPr lang="en-US" dirty="0"/>
              <a:t>, 2015.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CD2B59-9D01-4D3A-B3A7-7B5A73399A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8706" y="1603828"/>
            <a:ext cx="3640569" cy="463005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20D226D-A3B2-4161-BC53-C88064533519}"/>
              </a:ext>
            </a:extLst>
          </p:cNvPr>
          <p:cNvSpPr txBox="1"/>
          <p:nvPr/>
        </p:nvSpPr>
        <p:spPr>
          <a:xfrm>
            <a:off x="11700164" y="6488668"/>
            <a:ext cx="491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[7]</a:t>
            </a:r>
          </a:p>
        </p:txBody>
      </p:sp>
    </p:spTree>
    <p:extLst>
      <p:ext uri="{BB962C8B-B14F-4D97-AF65-F5344CB8AC3E}">
        <p14:creationId xmlns:p14="http://schemas.microsoft.com/office/powerpoint/2010/main" val="30816768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DE7458-94EA-41AE-8178-1B3BAA265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26F28C3-7078-48DC-B60F-7129D28047D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The following steps are applied to monolingual training data over a finite vocabulary </a:t>
                </a:r>
                <a:r>
                  <a:rPr lang="en-US" i="1" dirty="0"/>
                  <a:t>V</a:t>
                </a:r>
                <a:r>
                  <a:rPr lang="en-US" dirty="0"/>
                  <a:t>:</a:t>
                </a:r>
              </a:p>
              <a:p>
                <a:pPr marL="0" indent="0">
                  <a:buNone/>
                </a:pPr>
                <a:endParaRPr lang="en-US" i="1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Extract candidate prefix/suffix rules from </a:t>
                </a:r>
                <a:r>
                  <a:rPr lang="en-US" i="1" dirty="0"/>
                  <a:t>V</a:t>
                </a:r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Train embedding space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p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i="1" smtClean="0">
                        <a:latin typeface="Cambria Math" panose="02040503050406030204" pitchFamily="18" charset="0"/>
                      </a:rPr>
                      <m:t>⊂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for all words in </a:t>
                </a:r>
                <a:r>
                  <a:rPr lang="en-US" i="1" dirty="0"/>
                  <a:t>V</a:t>
                </a:r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Evaluate quality of candidate rules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b="0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Generate lexicalized morphological transformations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26F28C3-7078-48DC-B60F-7129D28047D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556" t="-3553" b="-45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FFADDC40-29BE-4099-98D4-E0DF5C0D8A07}"/>
              </a:ext>
            </a:extLst>
          </p:cNvPr>
          <p:cNvSpPr txBox="1"/>
          <p:nvPr/>
        </p:nvSpPr>
        <p:spPr>
          <a:xfrm>
            <a:off x="11700164" y="6488668"/>
            <a:ext cx="491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[7]</a:t>
            </a:r>
          </a:p>
        </p:txBody>
      </p:sp>
    </p:spTree>
    <p:extLst>
      <p:ext uri="{BB962C8B-B14F-4D97-AF65-F5344CB8AC3E}">
        <p14:creationId xmlns:p14="http://schemas.microsoft.com/office/powerpoint/2010/main" val="35105241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F53269-1D71-4D91-A2F7-D36C438EF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Extract Candidate Rules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D1C586A-E327-4600-9331-F71DE6EBFA1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4114" y="1915886"/>
                <a:ext cx="10972800" cy="4572782"/>
              </a:xfrm>
            </p:spPr>
            <p:txBody>
              <a:bodyPr>
                <a:normAutofit fontScale="92500" lnSpcReduction="10000"/>
              </a:bodyPr>
              <a:lstStyle/>
              <a:p>
                <a:pPr>
                  <a:spcAft>
                    <a:spcPts val="1800"/>
                  </a:spcAft>
                </a:pPr>
                <a:r>
                  <a:rPr lang="en-US" dirty="0"/>
                  <a:t>For all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, all possible prefix and suffix substitutions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up to a specific size are extracted</a:t>
                </a:r>
              </a:p>
              <a:p>
                <a:pPr>
                  <a:spcAft>
                    <a:spcPts val="1800"/>
                  </a:spcAft>
                </a:pPr>
                <a:r>
                  <a:rPr lang="en-US" dirty="0"/>
                  <a:t>Candidate rules are denoted as triplets: </a:t>
                </a:r>
                <a:r>
                  <a:rPr lang="en-US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type:from:to</a:t>
                </a:r>
                <a:endParaRPr lang="en-US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pPr>
                  <a:spcAft>
                    <a:spcPts val="1800"/>
                  </a:spcAft>
                </a:pPr>
                <a:r>
                  <a:rPr lang="en-US" dirty="0"/>
                  <a:t>Triplet </a:t>
                </a:r>
                <a:r>
                  <a:rPr lang="en-US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suffix:ed:ing</a:t>
                </a: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  <a:r>
                  <a:rPr lang="en-US" dirty="0"/>
                  <a:t>appears frequently in English: </a:t>
                </a:r>
                <a:r>
                  <a:rPr lang="en-US" i="1" dirty="0"/>
                  <a:t>(bored, boring), (stopped, stopping)</a:t>
                </a:r>
              </a:p>
              <a:p>
                <a:pPr>
                  <a:spcAft>
                    <a:spcPts val="1800"/>
                  </a:spcAft>
                </a:pPr>
                <a:r>
                  <a:rPr lang="en-US" dirty="0"/>
                  <a:t>Some rules will be found by coincidence: </a:t>
                </a:r>
                <a:r>
                  <a:rPr lang="en-US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prefix:S</a:t>
                </a: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: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𝜖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 </m:t>
                    </m:r>
                  </m:oMath>
                </a14:m>
                <a:r>
                  <a:rPr lang="en-US" dirty="0"/>
                  <a:t>occurs in </a:t>
                </a:r>
                <a:r>
                  <a:rPr lang="en-US" i="1" dirty="0"/>
                  <a:t>(Scream, cream), (Scope, cope)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D1C586A-E327-4600-9331-F71DE6EBFA1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4114" y="1915886"/>
                <a:ext cx="10972800" cy="4572782"/>
              </a:xfrm>
              <a:blipFill>
                <a:blip r:embed="rId3"/>
                <a:stretch>
                  <a:fillRect l="-1222" t="-2667" b="-24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B5960908-5647-4A08-B4D2-432551ABA42B}"/>
              </a:ext>
            </a:extLst>
          </p:cNvPr>
          <p:cNvSpPr txBox="1"/>
          <p:nvPr/>
        </p:nvSpPr>
        <p:spPr>
          <a:xfrm>
            <a:off x="11700164" y="6488668"/>
            <a:ext cx="491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[7]</a:t>
            </a:r>
          </a:p>
        </p:txBody>
      </p:sp>
    </p:spTree>
    <p:extLst>
      <p:ext uri="{BB962C8B-B14F-4D97-AF65-F5344CB8AC3E}">
        <p14:creationId xmlns:p14="http://schemas.microsoft.com/office/powerpoint/2010/main" val="23051443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CC75A-2CE8-4CB4-973A-EDD80A6F2F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Train Embedding Space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D2B2242-CE65-4B8A-BB90-0E2A0CD4689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 word-embedding space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trained using </a:t>
                </a: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word2vec</a:t>
                </a:r>
              </a:p>
              <a:p>
                <a:endParaRPr lang="en-US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r>
                  <a:rPr lang="en-US" dirty="0"/>
                  <a:t>Each word is mapped to a vector representation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D2B2242-CE65-4B8A-BB90-0E2A0CD4689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33" t="-22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7F9EA0D1-B941-4771-83C3-4154A473E078}"/>
              </a:ext>
            </a:extLst>
          </p:cNvPr>
          <p:cNvSpPr txBox="1"/>
          <p:nvPr/>
        </p:nvSpPr>
        <p:spPr>
          <a:xfrm>
            <a:off x="11700164" y="6488668"/>
            <a:ext cx="491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[7]</a:t>
            </a:r>
          </a:p>
        </p:txBody>
      </p:sp>
    </p:spTree>
    <p:extLst>
      <p:ext uri="{BB962C8B-B14F-4D97-AF65-F5344CB8AC3E}">
        <p14:creationId xmlns:p14="http://schemas.microsoft.com/office/powerpoint/2010/main" val="28912160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24CF70-E03B-45EE-969F-BF13F14F06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Evaluate Candidate Rules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E82E407-5835-41CA-AF0D-BAA90740740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95086" y="1647371"/>
                <a:ext cx="10972800" cy="4687334"/>
              </a:xfrm>
            </p:spPr>
            <p:txBody>
              <a:bodyPr>
                <a:normAutofit fontScale="85000" lnSpcReduction="10000"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US" dirty="0"/>
                  <a:t>For each proposed rule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dirty="0"/>
                  <a:t>, we consider its support set: 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m:rPr>
                          <m:lit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→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dirty="0"/>
              </a:p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means that rule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applies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that the result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>
                  <a:spcAft>
                    <a:spcPts val="1200"/>
                  </a:spcAft>
                </a:pPr>
                <a:r>
                  <a:rPr lang="en-US" dirty="0"/>
                  <a:t>A generic evaluation function is defined to assess the meaning-preservation property of rule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b="0" dirty="0"/>
                  <a:t>:</a:t>
                </a:r>
              </a:p>
              <a:p>
                <a:pPr>
                  <a:spcAft>
                    <a:spcPts val="1200"/>
                  </a:spcAft>
                </a:pPr>
                <a:endParaRPr lang="en-US" dirty="0"/>
              </a:p>
              <a:p>
                <a:pPr marL="0" indent="0"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 ↑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0" dirty="0"/>
              </a:p>
              <a:p>
                <a:pPr marL="0" indent="0"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↑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E82E407-5835-41CA-AF0D-BAA90740740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95086" y="1647371"/>
                <a:ext cx="10972800" cy="4687334"/>
              </a:xfrm>
              <a:blipFill>
                <a:blip r:embed="rId3"/>
                <a:stretch>
                  <a:fillRect l="-1000" t="-2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309F4586-351A-43E0-A09C-72028AEBF511}"/>
              </a:ext>
            </a:extLst>
          </p:cNvPr>
          <p:cNvSpPr txBox="1"/>
          <p:nvPr/>
        </p:nvSpPr>
        <p:spPr>
          <a:xfrm>
            <a:off x="9933709" y="6488668"/>
            <a:ext cx="2258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Jurafsky</a:t>
            </a:r>
            <a:r>
              <a:rPr lang="en-US" dirty="0"/>
              <a:t> &amp; Martin, [7]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832555-D170-4037-B04D-518CA13602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31122" y="4142481"/>
            <a:ext cx="2669042" cy="1989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5124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142A8-8DFE-463F-AFF9-B2A7CBE87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Evaluate Candidate Rules (cont.)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B4B8F36-A97F-4140-9CB7-D1E80EAB278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" y="1804815"/>
                <a:ext cx="5486400" cy="4741458"/>
              </a:xfrm>
            </p:spPr>
            <p:txBody>
              <a:bodyPr>
                <a:normAutofit fontScale="85000" lnSpcReduction="10000"/>
              </a:bodyPr>
              <a:lstStyle/>
              <a:p>
                <a:r>
                  <a:rPr lang="en-US" dirty="0"/>
                  <a:t>We can quantitatively measure the assertion “</a:t>
                </a:r>
                <a:r>
                  <a:rPr lang="en-US" i="1" dirty="0"/>
                  <a:t>car</a:t>
                </a:r>
                <a:r>
                  <a:rPr lang="en-US" dirty="0"/>
                  <a:t> is to </a:t>
                </a:r>
                <a:r>
                  <a:rPr lang="en-US" i="1" dirty="0"/>
                  <a:t>cars </a:t>
                </a:r>
                <a:r>
                  <a:rPr lang="en-US" dirty="0"/>
                  <a:t>what </a:t>
                </a:r>
                <a:r>
                  <a:rPr lang="en-US" i="1" dirty="0"/>
                  <a:t>dog </a:t>
                </a:r>
                <a:r>
                  <a:rPr lang="en-US" dirty="0"/>
                  <a:t>is to </a:t>
                </a:r>
                <a:r>
                  <a:rPr lang="en-US" i="1" dirty="0"/>
                  <a:t>dogs</a:t>
                </a:r>
                <a:r>
                  <a:rPr lang="en-US" dirty="0"/>
                  <a:t>”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𝑐𝑎𝑟𝑠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𝑐𝑎𝑟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+↑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𝑑𝑜𝑔</m:t>
                            </m:r>
                            <m:r>
                              <m:rPr>
                                <m:lit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_</m:t>
                            </m:r>
                          </m:sub>
                        </m:sSub>
                      </m:e>
                    </m:d>
                  </m:oMath>
                </a14:m>
                <a:endParaRPr lang="en-US" b="0" dirty="0"/>
              </a:p>
              <a:p>
                <a:endParaRPr lang="en-US" b="0" dirty="0"/>
              </a:p>
              <a:p>
                <a:r>
                  <a:rPr lang="en-US" dirty="0"/>
                  <a:t>Rules that do not preserve meaning receive low hit rates</a:t>
                </a:r>
              </a:p>
              <a:p>
                <a:endParaRPr lang="en-US" dirty="0"/>
              </a:p>
              <a:p>
                <a:r>
                  <a:rPr lang="en-US" dirty="0"/>
                  <a:t>Rules that are morphological, like </a:t>
                </a:r>
                <a:r>
                  <a:rPr lang="en-US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suffix:ed:ing</a:t>
                </a:r>
                <a:r>
                  <a:rPr lang="en-US" dirty="0"/>
                  <a:t>, receive high hit rates  </a:t>
                </a:r>
                <a:endParaRPr lang="en-US" b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B4B8F36-A97F-4140-9CB7-D1E80EAB27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1804815"/>
                <a:ext cx="5486400" cy="4741458"/>
              </a:xfrm>
              <a:blipFill>
                <a:blip r:embed="rId3"/>
                <a:stretch>
                  <a:fillRect l="-2000" t="-2185" r="-3000" b="-29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3EE1F7B3-59D6-4608-BCBC-4500BDDA62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6186" y="1804815"/>
            <a:ext cx="5252077" cy="474145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DAE2628-3123-45AC-AB16-DBE3EFEBFBFB}"/>
              </a:ext>
            </a:extLst>
          </p:cNvPr>
          <p:cNvSpPr txBox="1"/>
          <p:nvPr/>
        </p:nvSpPr>
        <p:spPr>
          <a:xfrm>
            <a:off x="11700164" y="6488668"/>
            <a:ext cx="491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[7]</a:t>
            </a:r>
          </a:p>
        </p:txBody>
      </p:sp>
    </p:spTree>
    <p:extLst>
      <p:ext uri="{BB962C8B-B14F-4D97-AF65-F5344CB8AC3E}">
        <p14:creationId xmlns:p14="http://schemas.microsoft.com/office/powerpoint/2010/main" val="450565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AC242-F137-4F64-B312-1028E3FCAC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4. Generate Lexicalized Transformations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F10CC5B-E53C-4C87-A025-A4EC2105793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Rule </a:t>
                </a:r>
                <a:r>
                  <a:rPr lang="en-US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suffix:ly</a:t>
                </a: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: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dirty="0"/>
                  <a:t> has hit rate of 32.1%</a:t>
                </a:r>
              </a:p>
              <a:p>
                <a:endParaRPr lang="en-US" dirty="0"/>
              </a:p>
              <a:p>
                <a:r>
                  <a:rPr lang="en-US" dirty="0"/>
                  <a:t>This rule has meaning for words such as (</a:t>
                </a:r>
                <a:r>
                  <a:rPr lang="en-US" i="1" dirty="0"/>
                  <a:t>quickly, </a:t>
                </a:r>
                <a:r>
                  <a:rPr lang="en-US" i="1" dirty="0">
                    <a:sym typeface="Wingdings" panose="05000000000000000000" pitchFamily="2" charset="2"/>
                  </a:rPr>
                  <a:t>quick)</a:t>
                </a:r>
                <a:r>
                  <a:rPr lang="en-US" dirty="0">
                    <a:sym typeface="Wingdings" panose="05000000000000000000" pitchFamily="2" charset="2"/>
                  </a:rPr>
                  <a:t> but not for (</a:t>
                </a:r>
                <a:r>
                  <a:rPr lang="en-US" i="1" dirty="0">
                    <a:sym typeface="Wingdings" panose="05000000000000000000" pitchFamily="2" charset="2"/>
                  </a:rPr>
                  <a:t>only, on)</a:t>
                </a:r>
              </a:p>
              <a:p>
                <a:endParaRPr lang="en-US" i="1" dirty="0">
                  <a:sym typeface="Wingdings" panose="05000000000000000000" pitchFamily="2" charset="2"/>
                </a:endParaRPr>
              </a:p>
              <a:p>
                <a:r>
                  <a:rPr lang="en-US" dirty="0">
                    <a:sym typeface="Wingdings" panose="05000000000000000000" pitchFamily="2" charset="2"/>
                  </a:rPr>
                  <a:t>We want to apply the rule only when it has meaning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F10CC5B-E53C-4C87-A025-A4EC2105793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33" t="-3046" r="-611" b="-4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C4DFFDC3-9C02-4C29-A9A5-4EA459511AB8}"/>
              </a:ext>
            </a:extLst>
          </p:cNvPr>
          <p:cNvSpPr txBox="1"/>
          <p:nvPr/>
        </p:nvSpPr>
        <p:spPr>
          <a:xfrm>
            <a:off x="11700164" y="6488668"/>
            <a:ext cx="491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[7]</a:t>
            </a:r>
          </a:p>
        </p:txBody>
      </p:sp>
    </p:spTree>
    <p:extLst>
      <p:ext uri="{BB962C8B-B14F-4D97-AF65-F5344CB8AC3E}">
        <p14:creationId xmlns:p14="http://schemas.microsoft.com/office/powerpoint/2010/main" val="6684259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E6CD68-E37A-4C35-AB4A-E3C13F408D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4. Generate Lexicalized Transformations (cont.)</a:t>
            </a:r>
            <a:endParaRPr lang="en-US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B8296EE-1869-4035-B4AD-DDE41692DEC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" y="1610590"/>
                <a:ext cx="10972800" cy="4883727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For each rule support 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dirty="0"/>
                  <a:t>, a best direction vector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↑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computed according to the number of pairs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it explains.</a:t>
                </a:r>
              </a:p>
              <a:p>
                <a:endParaRPr lang="en-US" dirty="0"/>
              </a:p>
              <a:p>
                <a:r>
                  <a:rPr lang="en-US" dirty="0"/>
                  <a:t>After subset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  <m:sup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computed for direction vector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↑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dirty="0"/>
                  <a:t>, the process is applied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  <m:sup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sup>
                    </m:sSubSup>
                  </m:oMath>
                </a14:m>
                <a:r>
                  <a:rPr lang="en-US" dirty="0"/>
                  <a:t>, yielding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↑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dirty="0"/>
                  <a:t>. It continues recursively.</a:t>
                </a:r>
              </a:p>
              <a:p>
                <a:endParaRPr lang="en-US" dirty="0"/>
              </a:p>
              <a:p>
                <a:r>
                  <a:rPr lang="en-US" dirty="0"/>
                  <a:t>Multiple direction vectors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↑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dirty="0"/>
                  <a:t> are considered because some morphological transformations are ambiguous. 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B8296EE-1869-4035-B4AD-DDE41692DEC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1610590"/>
                <a:ext cx="10972800" cy="4883727"/>
              </a:xfrm>
              <a:blipFill>
                <a:blip r:embed="rId3"/>
                <a:stretch>
                  <a:fillRect l="-1222" t="-2497" r="-1667" b="-34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04D1E299-C0F3-4D1D-A4D2-B69783332376}"/>
              </a:ext>
            </a:extLst>
          </p:cNvPr>
          <p:cNvSpPr txBox="1"/>
          <p:nvPr/>
        </p:nvSpPr>
        <p:spPr>
          <a:xfrm>
            <a:off x="11700164" y="6488668"/>
            <a:ext cx="491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[7]</a:t>
            </a:r>
          </a:p>
        </p:txBody>
      </p:sp>
    </p:spTree>
    <p:extLst>
      <p:ext uri="{BB962C8B-B14F-4D97-AF65-F5344CB8AC3E}">
        <p14:creationId xmlns:p14="http://schemas.microsoft.com/office/powerpoint/2010/main" val="34621954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10C633-142B-4A19-B2AA-DFFD93A48B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4. Generate Lexicalized Transformations (cont.) (cont.)</a:t>
            </a:r>
            <a:endParaRPr lang="en-US" sz="2800" b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5C24927-B4F1-46CE-9396-5A1A7D24DDF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" y="1271847"/>
                <a:ext cx="10972800" cy="4983480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suffix: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:s</a:t>
                </a:r>
                <a:r>
                  <a:rPr lang="en-US" dirty="0"/>
                  <a:t> can be applied to the noun </a:t>
                </a:r>
                <a:r>
                  <a:rPr lang="en-US" i="1" dirty="0"/>
                  <a:t>walk</a:t>
                </a:r>
                <a:r>
                  <a:rPr lang="en-US" dirty="0"/>
                  <a:t> to lead the plural noun </a:t>
                </a:r>
                <a:r>
                  <a:rPr lang="en-US" i="1" dirty="0"/>
                  <a:t>walks</a:t>
                </a:r>
                <a:r>
                  <a:rPr lang="en-US" dirty="0"/>
                  <a:t>, or it can be applied to the verb </a:t>
                </a:r>
                <a:r>
                  <a:rPr lang="en-US" i="1" dirty="0"/>
                  <a:t>walk</a:t>
                </a:r>
                <a:r>
                  <a:rPr lang="en-US" dirty="0"/>
                  <a:t> to lead the 3</a:t>
                </a:r>
                <a:r>
                  <a:rPr lang="en-US" baseline="30000" dirty="0"/>
                  <a:t>rd</a:t>
                </a:r>
                <a:r>
                  <a:rPr lang="en-US" dirty="0"/>
                  <a:t>-person singular verb </a:t>
                </a:r>
                <a:r>
                  <a:rPr lang="en-US" i="1" dirty="0"/>
                  <a:t>walks</a:t>
                </a:r>
              </a:p>
              <a:p>
                <a:endParaRPr lang="en-US" i="1" dirty="0"/>
              </a:p>
              <a:p>
                <a:r>
                  <a:rPr lang="en-US" dirty="0"/>
                  <a:t>The first case is modeled as </a:t>
                </a:r>
                <a:r>
                  <a:rPr lang="en-US" i="1" dirty="0"/>
                  <a:t>walk +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↑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𝑖𝑛𝑣𝑒𝑛𝑡𝑖𝑜𝑛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_</m:t>
                        </m:r>
                      </m:sub>
                    </m:sSub>
                  </m:oMath>
                </a14:m>
                <a:r>
                  <a:rPr lang="en-US" dirty="0"/>
                  <a:t>, since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↑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𝑖𝑛𝑣𝑒𝑛𝑡𝑖𝑜𝑛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_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𝑖𝑛𝑣𝑒𝑛𝑡𝑖𝑜𝑛𝑠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−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𝑖𝑛𝑣𝑒𝑛𝑡𝑖𝑜𝑛</m:t>
                    </m:r>
                  </m:oMath>
                </a14:m>
                <a:r>
                  <a:rPr lang="en-US" dirty="0"/>
                  <a:t> is a direction that explains well noun pluralization</a:t>
                </a:r>
              </a:p>
              <a:p>
                <a:endParaRPr lang="en-US" dirty="0"/>
              </a:p>
              <a:p>
                <a:r>
                  <a:rPr lang="en-US" dirty="0"/>
                  <a:t>In the second case we have </a:t>
                </a:r>
                <a:r>
                  <a:rPr lang="en-US" i="1" dirty="0"/>
                  <a:t>walk +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↑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𝑒𝑛𝑙𝑖𝑠𝑡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_</m:t>
                        </m:r>
                      </m:sub>
                    </m:sSub>
                  </m:oMath>
                </a14:m>
                <a:r>
                  <a:rPr lang="en-US" dirty="0"/>
                  <a:t>, since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↑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𝑒𝑛𝑙𝑖𝑠𝑡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_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𝑒𝑛𝑙𝑖𝑠𝑡𝑠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−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𝑒𝑛𝑙𝑖𝑠𝑡</m:t>
                    </m:r>
                  </m:oMath>
                </a14:m>
                <a:r>
                  <a:rPr lang="en-US" dirty="0"/>
                  <a:t> explains well 3</a:t>
                </a:r>
                <a:r>
                  <a:rPr lang="en-US" baseline="30000" dirty="0"/>
                  <a:t>rd</a:t>
                </a:r>
                <a:r>
                  <a:rPr lang="en-US" dirty="0"/>
                  <a:t>-person singular verb forms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5C24927-B4F1-46CE-9396-5A1A7D24DDF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1271847"/>
                <a:ext cx="10972800" cy="4983480"/>
              </a:xfrm>
              <a:blipFill>
                <a:blip r:embed="rId2"/>
                <a:stretch>
                  <a:fillRect l="-1222" t="-35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7A0D00A3-D16F-4A07-9058-3D461A05FB10}"/>
              </a:ext>
            </a:extLst>
          </p:cNvPr>
          <p:cNvSpPr txBox="1"/>
          <p:nvPr/>
        </p:nvSpPr>
        <p:spPr>
          <a:xfrm>
            <a:off x="11700164" y="6488668"/>
            <a:ext cx="491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[7]</a:t>
            </a:r>
          </a:p>
        </p:txBody>
      </p:sp>
    </p:spTree>
    <p:extLst>
      <p:ext uri="{BB962C8B-B14F-4D97-AF65-F5344CB8AC3E}">
        <p14:creationId xmlns:p14="http://schemas.microsoft.com/office/powerpoint/2010/main" val="347303988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90E93C-6A58-4843-92EB-0A716A60C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4. Generate Lexicalized Transformations (cont.) (cont.)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DB25B6-34ED-4DC2-A5C3-31CF77D7A0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459086"/>
            <a:ext cx="10972800" cy="3603988"/>
          </a:xfrm>
        </p:spPr>
        <p:txBody>
          <a:bodyPr/>
          <a:lstStyle/>
          <a:p>
            <a:r>
              <a:rPr lang="en-US" dirty="0"/>
              <a:t>Lexicalized rules combined with direction vectors are called </a:t>
            </a:r>
            <a:r>
              <a:rPr lang="en-US" i="1" dirty="0"/>
              <a:t>morphological transformations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32AD54-FEC6-4CE4-96D6-C482AFD202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677" y="2725416"/>
            <a:ext cx="9320645" cy="390909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1107E00-8F21-4335-84BF-4EB334D1357F}"/>
              </a:ext>
            </a:extLst>
          </p:cNvPr>
          <p:cNvSpPr txBox="1"/>
          <p:nvPr/>
        </p:nvSpPr>
        <p:spPr>
          <a:xfrm>
            <a:off x="11700164" y="6488668"/>
            <a:ext cx="491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[7]</a:t>
            </a:r>
          </a:p>
        </p:txBody>
      </p:sp>
    </p:spTree>
    <p:extLst>
      <p:ext uri="{BB962C8B-B14F-4D97-AF65-F5344CB8AC3E}">
        <p14:creationId xmlns:p14="http://schemas.microsoft.com/office/powerpoint/2010/main" val="2036507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39C5C-0EAF-4A4E-AC0B-855572AA46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842" y="2747962"/>
            <a:ext cx="11550316" cy="1362075"/>
          </a:xfrm>
        </p:spPr>
        <p:txBody>
          <a:bodyPr/>
          <a:lstStyle/>
          <a:p>
            <a:r>
              <a:rPr lang="en-US" sz="6000" dirty="0"/>
              <a:t>Introduction to Morphology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D97E451-5308-4AE9-A0E4-30A45AD7AB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79360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5B32D23-17F7-40F8-9874-6D29404043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790036" y="-975291"/>
            <a:ext cx="6190056" cy="94765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B5BCAB3-E905-49BF-997E-4DC30474A1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667" y="103300"/>
            <a:ext cx="11243733" cy="935791"/>
          </a:xfrm>
        </p:spPr>
        <p:txBody>
          <a:bodyPr/>
          <a:lstStyle/>
          <a:p>
            <a:r>
              <a:rPr lang="en-US" sz="3200" dirty="0"/>
              <a:t>4. Generate Lexicalized Transformations (cont.)</a:t>
            </a:r>
            <a:r>
              <a:rPr lang="en-US" sz="3200" baseline="30000" dirty="0">
                <a:effectLst/>
              </a:rPr>
              <a:t>4</a:t>
            </a:r>
            <a:endParaRPr 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F3E8919-4CAD-45EE-BA7D-9CFD50FB4BC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524010" y="4379314"/>
                <a:ext cx="3667990" cy="1810741"/>
              </a:xfrm>
            </p:spPr>
            <p:txBody>
              <a:bodyPr>
                <a:normAutofit fontScale="85000" lnSpcReduction="20000"/>
              </a:bodyPr>
              <a:lstStyle/>
              <a:p>
                <a:pPr marL="0" indent="0">
                  <a:buNone/>
                </a:pPr>
                <a:r>
                  <a:rPr lang="en-US" sz="2800" dirty="0"/>
                  <a:t>Graph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𝑀𝑜𝑟𝑝h</m:t>
                        </m:r>
                      </m:sub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sup>
                    </m:sSubSup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sz="2800" dirty="0"/>
                  <a:t> </a:t>
                </a:r>
              </a:p>
              <a:p>
                <a:pPr marL="0" indent="0">
                  <a:buNone/>
                </a:pPr>
                <a:r>
                  <a:rPr lang="en-US" sz="2800" dirty="0"/>
                  <a:t>nodes are words and edges represent lexicalized morphological transformations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F3E8919-4CAD-45EE-BA7D-9CFD50FB4BC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524010" y="4379314"/>
                <a:ext cx="3667990" cy="1810741"/>
              </a:xfrm>
              <a:blipFill>
                <a:blip r:embed="rId4"/>
                <a:stretch>
                  <a:fillRect l="-2492" t="-5387" r="-2990" b="-3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2A75E232-3134-4373-83FD-D08D9659E073}"/>
              </a:ext>
            </a:extLst>
          </p:cNvPr>
          <p:cNvSpPr txBox="1"/>
          <p:nvPr/>
        </p:nvSpPr>
        <p:spPr>
          <a:xfrm>
            <a:off x="11700164" y="6488668"/>
            <a:ext cx="491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[7]</a:t>
            </a:r>
          </a:p>
        </p:txBody>
      </p:sp>
    </p:spTree>
    <p:extLst>
      <p:ext uri="{BB962C8B-B14F-4D97-AF65-F5344CB8AC3E}">
        <p14:creationId xmlns:p14="http://schemas.microsoft.com/office/powerpoint/2010/main" val="26857738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93807-B4C2-4017-AB80-FF0B3B860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Inducing 1-to-1 Morphological Mappings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72B7B9A-6D64-4F2E-AD7A-32C0A51473A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" y="1458880"/>
                <a:ext cx="5146964" cy="4640583"/>
              </a:xfrm>
            </p:spPr>
            <p:txBody>
              <a:bodyPr>
                <a:normAutofit fontScale="85000" lnSpcReduction="20000"/>
              </a:bodyPr>
              <a:lstStyle/>
              <a:p>
                <a:pPr marL="0" indent="0">
                  <a:buNone/>
                </a:pPr>
                <a:r>
                  <a:rPr lang="en-US" dirty="0"/>
                  <a:t>From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𝑀𝑜𝑟𝑝h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sup>
                    </m:sSubSup>
                  </m:oMath>
                </a14:m>
                <a:r>
                  <a:rPr lang="en-US" dirty="0"/>
                  <a:t> we build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𝑀𝑜𝑟𝑝h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sup>
                    </m:sSubSup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where: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Edge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𝑀𝑜𝑟𝑝h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sup>
                    </m:sSubSup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considered only if  count(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)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≤ </m:t>
                    </m:r>
                  </m:oMath>
                </a14:m>
                <a:r>
                  <a:rPr lang="en-US" dirty="0"/>
                  <a:t>count(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  <a:p>
                <a:pPr marL="514350" indent="-514350">
                  <a:buFont typeface="+mj-lt"/>
                  <a:buAutoNum type="arabicPeriod"/>
                </a:pPr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If multiple such edges exist, choose the one with minimal rank, else the one with maximal cosine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72B7B9A-6D64-4F2E-AD7A-32C0A51473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1458880"/>
                <a:ext cx="5146964" cy="4640583"/>
              </a:xfrm>
              <a:blipFill>
                <a:blip r:embed="rId3"/>
                <a:stretch>
                  <a:fillRect l="-2844" t="-2625" r="-16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A428EBBB-8AB8-4E5F-9B02-21C0D0D375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0533" y="1459086"/>
            <a:ext cx="6209840" cy="539891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D8F548A-A4D1-4B9D-85B5-A6CE9FBE7B66}"/>
              </a:ext>
            </a:extLst>
          </p:cNvPr>
          <p:cNvSpPr txBox="1"/>
          <p:nvPr/>
        </p:nvSpPr>
        <p:spPr>
          <a:xfrm>
            <a:off x="11700164" y="6488668"/>
            <a:ext cx="491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[7]</a:t>
            </a:r>
          </a:p>
        </p:txBody>
      </p:sp>
    </p:spTree>
    <p:extLst>
      <p:ext uri="{BB962C8B-B14F-4D97-AF65-F5344CB8AC3E}">
        <p14:creationId xmlns:p14="http://schemas.microsoft.com/office/powerpoint/2010/main" val="107318228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6C4E9D6-0215-44F7-9D49-30EF829574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1882" y="3937755"/>
            <a:ext cx="3192627" cy="277571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A4A9323-D8C4-44AB-901F-F10A273BB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Rare/Unknown Words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34936E-3253-48C1-8F3E-A323058FA6C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" y="1760217"/>
                <a:ext cx="8690264" cy="3603988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We can use the edges of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𝑀𝑜𝑟𝑝h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sup>
                    </m:sSubSup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to search for rule-sequences that provide morphological analysis for rare or unknown (OOV) words</a:t>
                </a:r>
              </a:p>
              <a:p>
                <a:endParaRPr lang="en-US" dirty="0"/>
              </a:p>
              <a:p>
                <a:r>
                  <a:rPr lang="en-US" dirty="0"/>
                  <a:t>Example: </a:t>
                </a: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s=</a:t>
                </a:r>
                <a:r>
                  <a:rPr lang="en-US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prefix:un</a:t>
                </a: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: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,</a:t>
                </a:r>
                <a:r>
                  <a:rPr lang="en-US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suffix:ness</a:t>
                </a: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: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dirty="0"/>
                  <a:t> gives the morphological analysis </a:t>
                </a:r>
                <a:r>
                  <a:rPr lang="en-US" i="1" dirty="0"/>
                  <a:t>unassertiveness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i="1" dirty="0"/>
                  <a:t>assertive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34936E-3253-48C1-8F3E-A323058FA6C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1760217"/>
                <a:ext cx="8690264" cy="3603988"/>
              </a:xfrm>
              <a:blipFill>
                <a:blip r:embed="rId4"/>
                <a:stretch>
                  <a:fillRect l="-1543" t="-3046" r="-4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2F944951-DFE3-4B6E-853D-ADB700FD5176}"/>
              </a:ext>
            </a:extLst>
          </p:cNvPr>
          <p:cNvSpPr txBox="1"/>
          <p:nvPr/>
        </p:nvSpPr>
        <p:spPr>
          <a:xfrm>
            <a:off x="11700164" y="6488668"/>
            <a:ext cx="491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[7]</a:t>
            </a:r>
          </a:p>
        </p:txBody>
      </p:sp>
    </p:spTree>
    <p:extLst>
      <p:ext uri="{BB962C8B-B14F-4D97-AF65-F5344CB8AC3E}">
        <p14:creationId xmlns:p14="http://schemas.microsoft.com/office/powerpoint/2010/main" val="395509447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4CAE68-14FC-43D1-BE77-8FE25DFE8A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Quality of Morphological Analysis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A9DF35-F9E7-4040-A649-CA6B0E8117D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" y="1627007"/>
                <a:ext cx="10972800" cy="1604566"/>
              </a:xfrm>
            </p:spPr>
            <p:txBody>
              <a:bodyPr>
                <a:normAutofit fontScale="85000" lnSpcReduction="10000"/>
              </a:bodyPr>
              <a:lstStyle/>
              <a:p>
                <a:r>
                  <a:rPr lang="en-US" dirty="0"/>
                  <a:t>The model is evaluated on a standard word-similarity rating task</a:t>
                </a:r>
              </a:p>
              <a:p>
                <a:r>
                  <a:rPr lang="en-US" dirty="0" err="1"/>
                  <a:t>SkipGram</a:t>
                </a:r>
                <a:r>
                  <a:rPr lang="en-US" dirty="0"/>
                  <a:t> (SG) models are trained to learn the word embeddings</a:t>
                </a:r>
              </a:p>
              <a:p>
                <a:r>
                  <a:rPr lang="en-US" dirty="0"/>
                  <a:t>Rare or unknown words are replaced by their mappings in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𝑀𝑜𝑟𝑝h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sup>
                    </m:sSub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A9DF35-F9E7-4040-A649-CA6B0E8117D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1627007"/>
                <a:ext cx="10972800" cy="1604566"/>
              </a:xfrm>
              <a:blipFill>
                <a:blip r:embed="rId3"/>
                <a:stretch>
                  <a:fillRect l="-1000" t="-6844" b="-7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42A44B16-3708-4F30-9575-AC0320ACCB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975968"/>
            <a:ext cx="3602359" cy="23587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1D361E-020C-4C7F-B937-3715122E8E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87298" y="3274807"/>
            <a:ext cx="8504702" cy="345850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3D7BB82-619F-4E3A-839C-39B223438C35}"/>
              </a:ext>
            </a:extLst>
          </p:cNvPr>
          <p:cNvSpPr txBox="1"/>
          <p:nvPr/>
        </p:nvSpPr>
        <p:spPr>
          <a:xfrm>
            <a:off x="11700164" y="6488668"/>
            <a:ext cx="491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[7]</a:t>
            </a:r>
          </a:p>
        </p:txBody>
      </p:sp>
    </p:spTree>
    <p:extLst>
      <p:ext uri="{BB962C8B-B14F-4D97-AF65-F5344CB8AC3E}">
        <p14:creationId xmlns:p14="http://schemas.microsoft.com/office/powerpoint/2010/main" val="94557017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15641B-6CBC-4D23-89EB-0531D5052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Quality of Analysis for Rare/Unknown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651FCE6-4A5E-4003-B057-A6CDA3F3E09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" y="1459086"/>
                <a:ext cx="6300355" cy="5066612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US" dirty="0"/>
                  <a:t>T1: entries with in-degree &gt; 0 in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𝑀𝑜𝑟𝑝h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sup>
                    </m:sSubSup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T2: entries with 0 in-degree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While T1 words have a morphological mapping in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𝑀𝑜𝑟𝑝h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sup>
                    </m:sSubSup>
                  </m:oMath>
                </a14:m>
                <a:r>
                  <a:rPr lang="en-US" dirty="0"/>
                  <a:t> and should be analyzed, T2 words have no morphological mapping (e.g. proper nouns) and should not be analyzed.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The model performs well on both T1 and T2 words, indicating that it identifies a morphological analysis when appropriate and doesn’t when it shouldn’t.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651FCE6-4A5E-4003-B057-A6CDA3F3E09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1459086"/>
                <a:ext cx="6300355" cy="5066612"/>
              </a:xfrm>
              <a:blipFill>
                <a:blip r:embed="rId3"/>
                <a:stretch>
                  <a:fillRect l="-1741" t="-2527" r="-1064" b="-24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90D49AE5-FD68-4088-9229-01650FE4CF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9574" y="1974272"/>
            <a:ext cx="5142426" cy="382385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534D4D3-2173-48D0-AC9E-38BD2652674E}"/>
              </a:ext>
            </a:extLst>
          </p:cNvPr>
          <p:cNvSpPr txBox="1"/>
          <p:nvPr/>
        </p:nvSpPr>
        <p:spPr>
          <a:xfrm>
            <a:off x="11700164" y="6488668"/>
            <a:ext cx="491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[7]</a:t>
            </a:r>
          </a:p>
        </p:txBody>
      </p:sp>
    </p:spTree>
    <p:extLst>
      <p:ext uri="{BB962C8B-B14F-4D97-AF65-F5344CB8AC3E}">
        <p14:creationId xmlns:p14="http://schemas.microsoft.com/office/powerpoint/2010/main" val="387350836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B1C30-26D5-4F34-884B-A1DFB0E21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9FEC2E-1BE0-48AA-92E9-AC545AC3C0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745673"/>
            <a:ext cx="10972800" cy="4589031"/>
          </a:xfrm>
        </p:spPr>
        <p:txBody>
          <a:bodyPr>
            <a:normAutofit/>
          </a:bodyPr>
          <a:lstStyle/>
          <a:p>
            <a:r>
              <a:rPr lang="en-US" dirty="0"/>
              <a:t>The model learns morphological rules from scratch, regardless of language</a:t>
            </a:r>
          </a:p>
          <a:p>
            <a:endParaRPr lang="en-US" dirty="0"/>
          </a:p>
          <a:p>
            <a:r>
              <a:rPr lang="en-US" dirty="0"/>
              <a:t>It is particularly useful for rare and unknown words</a:t>
            </a:r>
          </a:p>
          <a:p>
            <a:endParaRPr lang="en-US" dirty="0"/>
          </a:p>
          <a:p>
            <a:r>
              <a:rPr lang="en-US" dirty="0"/>
              <a:t>In the future it can be used to model low-resource and morphologically rich languages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675D54-8CB8-4130-8E7A-F5603D76318A}"/>
              </a:ext>
            </a:extLst>
          </p:cNvPr>
          <p:cNvSpPr txBox="1"/>
          <p:nvPr/>
        </p:nvSpPr>
        <p:spPr>
          <a:xfrm>
            <a:off x="11700164" y="6488668"/>
            <a:ext cx="491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[7]</a:t>
            </a:r>
          </a:p>
        </p:txBody>
      </p:sp>
    </p:spTree>
    <p:extLst>
      <p:ext uri="{BB962C8B-B14F-4D97-AF65-F5344CB8AC3E}">
        <p14:creationId xmlns:p14="http://schemas.microsoft.com/office/powerpoint/2010/main" val="289543427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A4D921-7207-4157-BEE5-DB7C8D1215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842" y="2747962"/>
            <a:ext cx="11550316" cy="1362075"/>
          </a:xfrm>
        </p:spPr>
        <p:txBody>
          <a:bodyPr/>
          <a:lstStyle/>
          <a:p>
            <a:r>
              <a:rPr lang="en-US" sz="6000" dirty="0"/>
              <a:t>Conclusion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C07E8E-1B0D-4F42-947C-58BCB105DA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14342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20AA79-9DFF-4D14-A7DF-5B2EF2304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4B6D04-85D5-4FE9-BDB8-C913E04558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52155"/>
            <a:ext cx="10972800" cy="4682549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What are some NLP tasks that would benefit from incorporating morphological information?</a:t>
            </a:r>
          </a:p>
          <a:p>
            <a:endParaRPr lang="en-US" dirty="0"/>
          </a:p>
          <a:p>
            <a:r>
              <a:rPr lang="en-US" dirty="0"/>
              <a:t>Can anyone who speaks a foreign language explain how morphology applies to that language?</a:t>
            </a:r>
          </a:p>
          <a:p>
            <a:endParaRPr lang="en-US" dirty="0"/>
          </a:p>
          <a:p>
            <a:r>
              <a:rPr lang="en-US" dirty="0"/>
              <a:t>The last paper can only model prefix and suffix-based morphological transformations:</a:t>
            </a:r>
          </a:p>
          <a:p>
            <a:pPr lvl="1"/>
            <a:r>
              <a:rPr lang="en-US" dirty="0"/>
              <a:t>What types of morphological transformations are not captured?</a:t>
            </a:r>
          </a:p>
          <a:p>
            <a:pPr lvl="1"/>
            <a:r>
              <a:rPr lang="en-US" dirty="0"/>
              <a:t>How might we generalize the model to include other kinds of transformations?</a:t>
            </a:r>
          </a:p>
        </p:txBody>
      </p:sp>
    </p:spTree>
    <p:extLst>
      <p:ext uri="{BB962C8B-B14F-4D97-AF65-F5344CB8AC3E}">
        <p14:creationId xmlns:p14="http://schemas.microsoft.com/office/powerpoint/2010/main" val="189331429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4567E-A0C8-438E-9B63-99380E99D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D9DDBE-748C-4F3C-80B5-4C1CC8174C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51845"/>
            <a:ext cx="10972800" cy="4682859"/>
          </a:xfrm>
        </p:spPr>
        <p:txBody>
          <a:bodyPr>
            <a:normAutofit fontScale="62500" lnSpcReduction="20000"/>
          </a:bodyPr>
          <a:lstStyle/>
          <a:p>
            <a:pPr marL="514350" indent="-514350">
              <a:lnSpc>
                <a:spcPct val="145000"/>
              </a:lnSpc>
              <a:buFont typeface="+mj-lt"/>
              <a:buAutoNum type="arabicPeriod"/>
            </a:pPr>
            <a:r>
              <a:rPr lang="en-US" dirty="0" err="1">
                <a:hlinkClick r:id="rId3"/>
              </a:rPr>
              <a:t>Cotterell</a:t>
            </a:r>
            <a:r>
              <a:rPr lang="en-US" dirty="0">
                <a:hlinkClick r:id="rId3"/>
              </a:rPr>
              <a:t> and </a:t>
            </a:r>
            <a:r>
              <a:rPr lang="en-US" dirty="0" err="1">
                <a:hlinkClick r:id="rId3"/>
              </a:rPr>
              <a:t>Heigold</a:t>
            </a:r>
            <a:r>
              <a:rPr lang="en-US" dirty="0">
                <a:hlinkClick r:id="rId3"/>
              </a:rPr>
              <a:t> – Cross-lingual, Character-Level Neural Morphological Tagging</a:t>
            </a:r>
            <a:endParaRPr lang="en-US" dirty="0"/>
          </a:p>
          <a:p>
            <a:pPr marL="514350" indent="-514350">
              <a:lnSpc>
                <a:spcPct val="145000"/>
              </a:lnSpc>
              <a:buFont typeface="+mj-lt"/>
              <a:buAutoNum type="arabicPeriod"/>
            </a:pPr>
            <a:r>
              <a:rPr lang="en-US" dirty="0">
                <a:hlinkClick r:id="rId4"/>
              </a:rPr>
              <a:t>Goldberg, Yoav – A Primer on Neural Network Models for Natural Language Processing</a:t>
            </a:r>
            <a:endParaRPr lang="en-US" dirty="0">
              <a:hlinkClick r:id="rId5"/>
            </a:endParaRPr>
          </a:p>
          <a:p>
            <a:pPr marL="514350" indent="-514350">
              <a:lnSpc>
                <a:spcPct val="145000"/>
              </a:lnSpc>
              <a:buFont typeface="+mj-lt"/>
              <a:buAutoNum type="arabicPeriod"/>
            </a:pPr>
            <a:r>
              <a:rPr lang="en-US" dirty="0">
                <a:hlinkClick r:id="rId5"/>
              </a:rPr>
              <a:t>Hana, </a:t>
            </a:r>
            <a:r>
              <a:rPr lang="en-US" dirty="0" err="1">
                <a:hlinkClick r:id="rId5"/>
              </a:rPr>
              <a:t>Jirka</a:t>
            </a:r>
            <a:r>
              <a:rPr lang="en-US" dirty="0">
                <a:hlinkClick r:id="rId5"/>
              </a:rPr>
              <a:t> – Basics of Morphology</a:t>
            </a:r>
            <a:endParaRPr lang="en-US" dirty="0">
              <a:hlinkClick r:id="rId6"/>
            </a:endParaRPr>
          </a:p>
          <a:p>
            <a:pPr marL="514350" indent="-514350">
              <a:lnSpc>
                <a:spcPct val="145000"/>
              </a:lnSpc>
              <a:buFont typeface="+mj-lt"/>
              <a:buAutoNum type="arabicPeriod"/>
            </a:pPr>
            <a:r>
              <a:rPr lang="en-US" dirty="0">
                <a:hlinkClick r:id="rId6"/>
              </a:rPr>
              <a:t>Hana and Feldman – </a:t>
            </a:r>
            <a:r>
              <a:rPr lang="en-US" dirty="0" err="1">
                <a:hlinkClick r:id="rId6"/>
              </a:rPr>
              <a:t>Tagsets</a:t>
            </a:r>
            <a:r>
              <a:rPr lang="en-US" dirty="0">
                <a:hlinkClick r:id="rId6"/>
              </a:rPr>
              <a:t>, Corpora Annotation</a:t>
            </a:r>
            <a:endParaRPr lang="en-US" dirty="0">
              <a:hlinkClick r:id="rId4"/>
            </a:endParaRPr>
          </a:p>
          <a:p>
            <a:pPr marL="514350" indent="-514350">
              <a:lnSpc>
                <a:spcPct val="145000"/>
              </a:lnSpc>
              <a:buFont typeface="+mj-lt"/>
              <a:buAutoNum type="arabicPeriod"/>
            </a:pPr>
            <a:r>
              <a:rPr lang="en-US" dirty="0" err="1">
                <a:hlinkClick r:id="rId7"/>
              </a:rPr>
              <a:t>Oflazer</a:t>
            </a:r>
            <a:r>
              <a:rPr lang="en-US" dirty="0">
                <a:hlinkClick r:id="rId7"/>
              </a:rPr>
              <a:t>, Kemal – Morphology</a:t>
            </a:r>
            <a:endParaRPr lang="en-US" dirty="0"/>
          </a:p>
          <a:p>
            <a:pPr marL="514350" indent="-514350">
              <a:lnSpc>
                <a:spcPct val="145000"/>
              </a:lnSpc>
              <a:buFont typeface="+mj-lt"/>
              <a:buAutoNum type="arabicPeriod"/>
            </a:pPr>
            <a:r>
              <a:rPr lang="en-US" dirty="0" err="1">
                <a:hlinkClick r:id="rId8"/>
              </a:rPr>
              <a:t>Olah</a:t>
            </a:r>
            <a:r>
              <a:rPr lang="en-US" dirty="0">
                <a:hlinkClick r:id="rId8"/>
              </a:rPr>
              <a:t>, Christopher – Understanding LSTM Networks</a:t>
            </a:r>
            <a:endParaRPr lang="en-US" dirty="0"/>
          </a:p>
          <a:p>
            <a:pPr marL="514350" indent="-514350">
              <a:lnSpc>
                <a:spcPct val="145000"/>
              </a:lnSpc>
              <a:buFont typeface="+mj-lt"/>
              <a:buAutoNum type="arabicPeriod"/>
            </a:pPr>
            <a:r>
              <a:rPr lang="en-US" dirty="0" err="1">
                <a:hlinkClick r:id="rId9"/>
              </a:rPr>
              <a:t>Soricut</a:t>
            </a:r>
            <a:r>
              <a:rPr lang="en-US" dirty="0">
                <a:hlinkClick r:id="rId9"/>
              </a:rPr>
              <a:t> and </a:t>
            </a:r>
            <a:r>
              <a:rPr lang="en-US" dirty="0" err="1">
                <a:hlinkClick r:id="rId9"/>
              </a:rPr>
              <a:t>Och</a:t>
            </a:r>
            <a:r>
              <a:rPr lang="en-US" dirty="0">
                <a:hlinkClick r:id="rId9"/>
              </a:rPr>
              <a:t> – Unsupervised Morphology Induction Using Word Embeddings</a:t>
            </a:r>
            <a:endParaRPr lang="en-US" dirty="0"/>
          </a:p>
          <a:p>
            <a:pPr marL="514350" indent="-514350">
              <a:lnSpc>
                <a:spcPct val="145000"/>
              </a:lnSpc>
              <a:buFont typeface="+mj-lt"/>
              <a:buAutoNum type="arabicPeriod"/>
            </a:pPr>
            <a:endParaRPr lang="en-US" dirty="0"/>
          </a:p>
          <a:p>
            <a:pPr marL="0" indent="0">
              <a:lnSpc>
                <a:spcPct val="145000"/>
              </a:lnSpc>
              <a:buNone/>
            </a:pPr>
            <a:r>
              <a:rPr lang="en-US" dirty="0"/>
              <a:t>See the </a:t>
            </a:r>
            <a:r>
              <a:rPr lang="en-US" dirty="0">
                <a:hlinkClick r:id="rId10"/>
              </a:rPr>
              <a:t>Google Drive</a:t>
            </a:r>
            <a:r>
              <a:rPr lang="en-US" dirty="0"/>
              <a:t> for additional resources.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02386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112A8-5848-475A-870E-4E0E2D3B9A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842" y="2747962"/>
            <a:ext cx="11550316" cy="1362075"/>
          </a:xfrm>
        </p:spPr>
        <p:txBody>
          <a:bodyPr/>
          <a:lstStyle/>
          <a:p>
            <a:r>
              <a:rPr lang="en-US" sz="6000" dirty="0"/>
              <a:t>Thank You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209351-9BB2-433F-8189-486111E764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4485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2972B5-6695-40CB-BEB9-DCEA7FB0F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Important Concepts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5AA8EE-DE5D-40C4-91E9-C168FDE824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4C4B0C2-8488-46D5-ACA0-9EBF1F53B4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1291783"/>
              </p:ext>
            </p:extLst>
          </p:nvPr>
        </p:nvGraphicFramePr>
        <p:xfrm>
          <a:off x="609600" y="1628776"/>
          <a:ext cx="10972800" cy="459251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47800">
                  <a:extLst>
                    <a:ext uri="{9D8B030D-6E8A-4147-A177-3AD203B41FA5}">
                      <a16:colId xmlns:a16="http://schemas.microsoft.com/office/drawing/2014/main" val="2243491504"/>
                    </a:ext>
                  </a:extLst>
                </a:gridCol>
                <a:gridCol w="3952875">
                  <a:extLst>
                    <a:ext uri="{9D8B030D-6E8A-4147-A177-3AD203B41FA5}">
                      <a16:colId xmlns:a16="http://schemas.microsoft.com/office/drawing/2014/main" val="1197355907"/>
                    </a:ext>
                  </a:extLst>
                </a:gridCol>
                <a:gridCol w="5572125">
                  <a:extLst>
                    <a:ext uri="{9D8B030D-6E8A-4147-A177-3AD203B41FA5}">
                      <a16:colId xmlns:a16="http://schemas.microsoft.com/office/drawing/2014/main" val="4096367949"/>
                    </a:ext>
                  </a:extLst>
                </a:gridCol>
              </a:tblGrid>
              <a:tr h="304953">
                <a:tc>
                  <a:txBody>
                    <a:bodyPr/>
                    <a:lstStyle/>
                    <a:p>
                      <a:r>
                        <a:rPr lang="en-US" sz="2000" dirty="0"/>
                        <a:t>Concept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Definition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Example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3321927"/>
                  </a:ext>
                </a:extLst>
              </a:tr>
              <a:tr h="304953">
                <a:tc>
                  <a:txBody>
                    <a:bodyPr/>
                    <a:lstStyle/>
                    <a:p>
                      <a:r>
                        <a:rPr lang="en-US" sz="2000" b="1" dirty="0"/>
                        <a:t>Word-form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A word as it occurs in speech or 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I </a:t>
                      </a:r>
                      <a:r>
                        <a:rPr lang="en-US" sz="2000" u="sng" dirty="0"/>
                        <a:t>ate</a:t>
                      </a:r>
                      <a:r>
                        <a:rPr lang="en-US" sz="2000" dirty="0"/>
                        <a:t> the cake.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0239263"/>
                  </a:ext>
                </a:extLst>
              </a:tr>
              <a:tr h="539532">
                <a:tc>
                  <a:txBody>
                    <a:bodyPr/>
                    <a:lstStyle/>
                    <a:p>
                      <a:r>
                        <a:rPr lang="en-US" sz="2000" b="1" dirty="0"/>
                        <a:t>Lexeme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A set of word-forms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cap="small" dirty="0"/>
                        <a:t>eat</a:t>
                      </a:r>
                      <a:r>
                        <a:rPr lang="en-US" sz="2000" dirty="0"/>
                        <a:t> = {eat, eats, eaten, ate}</a:t>
                      </a:r>
                    </a:p>
                    <a:p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3587742"/>
                  </a:ext>
                </a:extLst>
              </a:tr>
              <a:tr h="539532">
                <a:tc>
                  <a:txBody>
                    <a:bodyPr/>
                    <a:lstStyle/>
                    <a:p>
                      <a:r>
                        <a:rPr lang="en-US" sz="2000" b="1" dirty="0"/>
                        <a:t>Lemma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A word-form chosen by convention to represent a lexeme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Lemma for any word-forms in </a:t>
                      </a:r>
                      <a:r>
                        <a:rPr lang="en-US" sz="2000" cap="small" dirty="0"/>
                        <a:t>eat</a:t>
                      </a:r>
                      <a:r>
                        <a:rPr lang="en-US" sz="2000" dirty="0"/>
                        <a:t> is typically eat.</a:t>
                      </a:r>
                    </a:p>
                    <a:p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6129723"/>
                  </a:ext>
                </a:extLst>
              </a:tr>
              <a:tr h="1243269">
                <a:tc>
                  <a:txBody>
                    <a:bodyPr/>
                    <a:lstStyle/>
                    <a:p>
                      <a:r>
                        <a:rPr lang="en-US" sz="2000" b="1" dirty="0"/>
                        <a:t>Morpheme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The smallest part of a word that has meaning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Undecidable = un + decide + able</a:t>
                      </a:r>
                    </a:p>
                    <a:p>
                      <a:pPr marL="0" marR="0" lvl="0" indent="0" algn="l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/>
                    </a:p>
                    <a:p>
                      <a:pPr marL="0" marR="0" lvl="0" indent="0" algn="l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Spanish: </a:t>
                      </a:r>
                      <a:r>
                        <a:rPr lang="en-US" sz="2000" dirty="0" err="1"/>
                        <a:t>dámelo</a:t>
                      </a:r>
                      <a:r>
                        <a:rPr lang="en-US" sz="2000" dirty="0"/>
                        <a:t> = da + me + lo</a:t>
                      </a:r>
                    </a:p>
                    <a:p>
                      <a:pPr marL="0" marR="0" lvl="0" indent="0" algn="l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                       </a:t>
                      </a:r>
                      <a:r>
                        <a:rPr lang="en-US" sz="2000" dirty="0"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en-US" sz="2000" dirty="0"/>
                        <a:t> give + me + it = give it to me</a:t>
                      </a:r>
                    </a:p>
                    <a:p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1926768"/>
                  </a:ext>
                </a:extLst>
              </a:tr>
              <a:tr h="782511">
                <a:tc gridSpan="3"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Important!</a:t>
                      </a:r>
                      <a:r>
                        <a:rPr lang="en-US" sz="2000" dirty="0"/>
                        <a:t> </a:t>
                      </a:r>
                      <a:r>
                        <a:rPr lang="en-US" sz="2000" i="1" dirty="0"/>
                        <a:t>eat </a:t>
                      </a:r>
                      <a:r>
                        <a:rPr lang="en-US" sz="2000" dirty="0"/>
                        <a:t>and </a:t>
                      </a:r>
                      <a:r>
                        <a:rPr lang="en-US" sz="2000" i="1" dirty="0"/>
                        <a:t>eater</a:t>
                      </a:r>
                      <a:r>
                        <a:rPr lang="en-US" sz="2000" dirty="0"/>
                        <a:t> belong to different lexemes, since they represent different concepts.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9615970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73B25900-E90D-471C-928B-A0FCF2B1061A}"/>
              </a:ext>
            </a:extLst>
          </p:cNvPr>
          <p:cNvSpPr txBox="1"/>
          <p:nvPr/>
        </p:nvSpPr>
        <p:spPr>
          <a:xfrm>
            <a:off x="11700164" y="6488668"/>
            <a:ext cx="491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[3]</a:t>
            </a:r>
          </a:p>
        </p:txBody>
      </p:sp>
    </p:spTree>
    <p:extLst>
      <p:ext uri="{BB962C8B-B14F-4D97-AF65-F5344CB8AC3E}">
        <p14:creationId xmlns:p14="http://schemas.microsoft.com/office/powerpoint/2010/main" val="403390232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9906" y="1550797"/>
            <a:ext cx="11380983" cy="4403495"/>
          </a:xfrm>
        </p:spPr>
        <p:txBody>
          <a:bodyPr/>
          <a:lstStyle/>
          <a:p>
            <a:r>
              <a:rPr lang="en-US" sz="23999" dirty="0">
                <a:latin typeface="Rockwell Extra Bold" panose="02060903040505020403" pitchFamily="18" charset="0"/>
              </a:rPr>
              <a:t>ANLP</a:t>
            </a:r>
          </a:p>
        </p:txBody>
      </p:sp>
    </p:spTree>
    <p:extLst>
      <p:ext uri="{BB962C8B-B14F-4D97-AF65-F5344CB8AC3E}">
        <p14:creationId xmlns:p14="http://schemas.microsoft.com/office/powerpoint/2010/main" val="5609356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F5179-2AE7-4150-BAB2-5F17BE0BDF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Morphemes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052564-1D5E-444C-810D-7FDD04CDCA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Free morphemes</a:t>
            </a:r>
            <a:r>
              <a:rPr lang="en-US" dirty="0"/>
              <a:t> can occur by themselves as a word. </a:t>
            </a:r>
          </a:p>
          <a:p>
            <a:r>
              <a:rPr lang="en-US" b="1" dirty="0"/>
              <a:t>Bound morphemes </a:t>
            </a:r>
            <a:r>
              <a:rPr lang="en-US" dirty="0"/>
              <a:t>must be attached to a word to have any meaning.</a:t>
            </a:r>
          </a:p>
          <a:p>
            <a:endParaRPr lang="en-US" b="1" dirty="0"/>
          </a:p>
          <a:p>
            <a:r>
              <a:rPr lang="en-US" dirty="0"/>
              <a:t>Different languages construct words from morphemes in different ways.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61EF04D-0B9A-423D-B6FD-3E40C7230A27}"/>
              </a:ext>
            </a:extLst>
          </p:cNvPr>
          <p:cNvSpPr txBox="1"/>
          <p:nvPr/>
        </p:nvSpPr>
        <p:spPr>
          <a:xfrm>
            <a:off x="11700164" y="6488668"/>
            <a:ext cx="491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[5]</a:t>
            </a:r>
          </a:p>
        </p:txBody>
      </p:sp>
    </p:spTree>
    <p:extLst>
      <p:ext uri="{BB962C8B-B14F-4D97-AF65-F5344CB8AC3E}">
        <p14:creationId xmlns:p14="http://schemas.microsoft.com/office/powerpoint/2010/main" val="21707204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110E04-F0BD-4658-AE77-ADBEEB144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Languages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B8DE95-6CD8-4F50-8B09-13BAAF8AA7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D25F8B5-4788-4057-BCC4-0C3060B2F3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2353725"/>
              </p:ext>
            </p:extLst>
          </p:nvPr>
        </p:nvGraphicFramePr>
        <p:xfrm>
          <a:off x="609600" y="1666697"/>
          <a:ext cx="10972800" cy="4435823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717964">
                  <a:extLst>
                    <a:ext uri="{9D8B030D-6E8A-4147-A177-3AD203B41FA5}">
                      <a16:colId xmlns:a16="http://schemas.microsoft.com/office/drawing/2014/main" val="645950338"/>
                    </a:ext>
                  </a:extLst>
                </a:gridCol>
                <a:gridCol w="5673436">
                  <a:extLst>
                    <a:ext uri="{9D8B030D-6E8A-4147-A177-3AD203B41FA5}">
                      <a16:colId xmlns:a16="http://schemas.microsoft.com/office/drawing/2014/main" val="651312466"/>
                    </a:ext>
                  </a:extLst>
                </a:gridCol>
                <a:gridCol w="3581400">
                  <a:extLst>
                    <a:ext uri="{9D8B030D-6E8A-4147-A177-3AD203B41FA5}">
                      <a16:colId xmlns:a16="http://schemas.microsoft.com/office/drawing/2014/main" val="2383531800"/>
                    </a:ext>
                  </a:extLst>
                </a:gridCol>
              </a:tblGrid>
              <a:tr h="536176">
                <a:tc>
                  <a:txBody>
                    <a:bodyPr/>
                    <a:lstStyle/>
                    <a:p>
                      <a:r>
                        <a:rPr lang="en-US" sz="18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Definition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Example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2176014"/>
                  </a:ext>
                </a:extLst>
              </a:tr>
              <a:tr h="477982">
                <a:tc>
                  <a:txBody>
                    <a:bodyPr/>
                    <a:lstStyle/>
                    <a:p>
                      <a:r>
                        <a:rPr lang="en-US" sz="1800" dirty="0"/>
                        <a:t>Isolating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Bound morphemes are not allowed to attach to words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Mandarin Chinese (with some small exceptions)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018069"/>
                  </a:ext>
                </a:extLst>
              </a:tr>
              <a:tr h="1397765">
                <a:tc>
                  <a:txBody>
                    <a:bodyPr/>
                    <a:lstStyle/>
                    <a:p>
                      <a:r>
                        <a:rPr lang="en-US" sz="1800" dirty="0"/>
                        <a:t>Agglutinative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Multiple bound morphemes can attach to a free morpheme.  </a:t>
                      </a:r>
                    </a:p>
                    <a:p>
                      <a:r>
                        <a:rPr lang="en-US" sz="1800" dirty="0"/>
                        <a:t>Each morpheme usually conveys one piece of information.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Hungarian: </a:t>
                      </a:r>
                      <a:r>
                        <a:rPr lang="en-US" sz="1800" dirty="0" err="1"/>
                        <a:t>egészségedre</a:t>
                      </a:r>
                      <a:endParaRPr lang="en-US" sz="1800" dirty="0"/>
                    </a:p>
                    <a:p>
                      <a:endParaRPr lang="en-US" sz="1800" dirty="0"/>
                    </a:p>
                    <a:p>
                      <a:r>
                        <a:rPr lang="en-US" sz="1800" dirty="0" err="1"/>
                        <a:t>egész</a:t>
                      </a:r>
                      <a:r>
                        <a:rPr lang="en-US" sz="1800" dirty="0"/>
                        <a:t> = whole</a:t>
                      </a:r>
                    </a:p>
                    <a:p>
                      <a:r>
                        <a:rPr lang="en-US" sz="1800" dirty="0"/>
                        <a:t>-</a:t>
                      </a:r>
                      <a:r>
                        <a:rPr lang="en-US" sz="1800" dirty="0" err="1"/>
                        <a:t>ség</a:t>
                      </a:r>
                      <a:r>
                        <a:rPr lang="en-US" sz="1800" dirty="0"/>
                        <a:t> = -ness</a:t>
                      </a:r>
                    </a:p>
                    <a:p>
                      <a:r>
                        <a:rPr lang="en-US" sz="1800" dirty="0"/>
                        <a:t>-ed = your</a:t>
                      </a:r>
                    </a:p>
                    <a:p>
                      <a:r>
                        <a:rPr lang="en-US" sz="1800" dirty="0"/>
                        <a:t>-re = to</a:t>
                      </a:r>
                    </a:p>
                    <a:p>
                      <a:endParaRPr lang="en-US" sz="1800" dirty="0"/>
                    </a:p>
                    <a:p>
                      <a:r>
                        <a:rPr lang="en-US" sz="1800" dirty="0">
                          <a:sym typeface="Wingdings" panose="05000000000000000000" pitchFamily="2" charset="2"/>
                        </a:rPr>
                        <a:t> To your health = cheers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2307596"/>
                  </a:ext>
                </a:extLst>
              </a:tr>
              <a:tr h="973567">
                <a:tc>
                  <a:txBody>
                    <a:bodyPr/>
                    <a:lstStyle/>
                    <a:p>
                      <a:r>
                        <a:rPr lang="en-US" sz="1800" dirty="0"/>
                        <a:t>Inflectional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A single bound morpheme conveys multiple pieces of information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Spanish: </a:t>
                      </a:r>
                      <a:r>
                        <a:rPr lang="en-US" sz="1800" dirty="0" err="1"/>
                        <a:t>dormiste</a:t>
                      </a:r>
                      <a:r>
                        <a:rPr lang="en-US" sz="1800" dirty="0"/>
                        <a:t> (you slept)</a:t>
                      </a:r>
                    </a:p>
                    <a:p>
                      <a:r>
                        <a:rPr lang="en-US" sz="1800" dirty="0"/>
                        <a:t>-</a:t>
                      </a:r>
                      <a:r>
                        <a:rPr lang="en-US" sz="1800" dirty="0" err="1"/>
                        <a:t>iste</a:t>
                      </a:r>
                      <a:r>
                        <a:rPr lang="en-US" sz="1800" dirty="0"/>
                        <a:t> conveys second person singular past (</a:t>
                      </a:r>
                      <a:r>
                        <a:rPr lang="en-US" sz="1800" dirty="0" err="1"/>
                        <a:t>preterite</a:t>
                      </a:r>
                      <a:r>
                        <a:rPr lang="en-US" sz="1800" dirty="0"/>
                        <a:t>) tense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0969627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8C4E6484-00E4-4673-9369-B18D74AB1D64}"/>
              </a:ext>
            </a:extLst>
          </p:cNvPr>
          <p:cNvSpPr txBox="1"/>
          <p:nvPr/>
        </p:nvSpPr>
        <p:spPr>
          <a:xfrm>
            <a:off x="11700164" y="6488668"/>
            <a:ext cx="491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[5]</a:t>
            </a:r>
          </a:p>
        </p:txBody>
      </p:sp>
    </p:spTree>
    <p:extLst>
      <p:ext uri="{BB962C8B-B14F-4D97-AF65-F5344CB8AC3E}">
        <p14:creationId xmlns:p14="http://schemas.microsoft.com/office/powerpoint/2010/main" val="25312398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9F46D-E080-4340-92E9-C0BEA7399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Morphological Processes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DB4AC0-AF77-4479-AAE0-58B378CF9D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7CE99C0-A902-42FB-93EE-C3C2A86FD4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3231839"/>
              </p:ext>
            </p:extLst>
          </p:nvPr>
        </p:nvGraphicFramePr>
        <p:xfrm>
          <a:off x="609600" y="1662545"/>
          <a:ext cx="10972800" cy="445389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977736">
                  <a:extLst>
                    <a:ext uri="{9D8B030D-6E8A-4147-A177-3AD203B41FA5}">
                      <a16:colId xmlns:a16="http://schemas.microsoft.com/office/drawing/2014/main" val="984878811"/>
                    </a:ext>
                  </a:extLst>
                </a:gridCol>
                <a:gridCol w="3855028">
                  <a:extLst>
                    <a:ext uri="{9D8B030D-6E8A-4147-A177-3AD203B41FA5}">
                      <a16:colId xmlns:a16="http://schemas.microsoft.com/office/drawing/2014/main" val="2786024855"/>
                    </a:ext>
                  </a:extLst>
                </a:gridCol>
                <a:gridCol w="5140036">
                  <a:extLst>
                    <a:ext uri="{9D8B030D-6E8A-4147-A177-3AD203B41FA5}">
                      <a16:colId xmlns:a16="http://schemas.microsoft.com/office/drawing/2014/main" val="4035702636"/>
                    </a:ext>
                  </a:extLst>
                </a:gridCol>
              </a:tblGrid>
              <a:tr h="807151">
                <a:tc>
                  <a:txBody>
                    <a:bodyPr/>
                    <a:lstStyle/>
                    <a:p>
                      <a:r>
                        <a:rPr lang="en-US" sz="2000" dirty="0"/>
                        <a:t>Process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Definition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Example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719639"/>
                  </a:ext>
                </a:extLst>
              </a:tr>
              <a:tr h="1094386">
                <a:tc>
                  <a:txBody>
                    <a:bodyPr/>
                    <a:lstStyle/>
                    <a:p>
                      <a:r>
                        <a:rPr lang="en-US" sz="2000" dirty="0"/>
                        <a:t>Inflectional Morphology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Words are modified so that they can be properly used in the context. 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English: third person singular in present tense requires +s</a:t>
                      </a:r>
                    </a:p>
                    <a:p>
                      <a:r>
                        <a:rPr lang="en-US" sz="2000" dirty="0"/>
                        <a:t>Sleep </a:t>
                      </a:r>
                      <a:r>
                        <a:rPr lang="en-US" sz="2000" dirty="0">
                          <a:sym typeface="Wingdings" panose="05000000000000000000" pitchFamily="2" charset="2"/>
                        </a:rPr>
                        <a:t> he/she sleeps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0216624"/>
                  </a:ext>
                </a:extLst>
              </a:tr>
              <a:tr h="1241714">
                <a:tc>
                  <a:txBody>
                    <a:bodyPr/>
                    <a:lstStyle/>
                    <a:p>
                      <a:r>
                        <a:rPr lang="en-US" sz="2000" dirty="0"/>
                        <a:t>Derivational Morphology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A new word is derived from the original word.  The new word can be of a different part-of-speech.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sleep </a:t>
                      </a:r>
                      <a:r>
                        <a:rPr lang="en-US" sz="2000" dirty="0">
                          <a:sym typeface="Wingdings" panose="05000000000000000000" pitchFamily="2" charset="2"/>
                        </a:rPr>
                        <a:t> sleepless  sleeplessness</a:t>
                      </a:r>
                    </a:p>
                    <a:p>
                      <a:r>
                        <a:rPr lang="en-US" sz="2000" dirty="0">
                          <a:sym typeface="Wingdings" panose="05000000000000000000" pitchFamily="2" charset="2"/>
                        </a:rPr>
                        <a:t>noun      adjective      noun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2107295"/>
                  </a:ext>
                </a:extLst>
              </a:tr>
              <a:tr h="807151">
                <a:tc>
                  <a:txBody>
                    <a:bodyPr/>
                    <a:lstStyle/>
                    <a:p>
                      <a:r>
                        <a:rPr lang="en-US" sz="2000" dirty="0"/>
                        <a:t>Compounding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Concatenation of free morphemes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English: firefighter, playground, etc.</a:t>
                      </a:r>
                    </a:p>
                    <a:p>
                      <a:r>
                        <a:rPr lang="en-US" sz="2000" dirty="0"/>
                        <a:t>German: </a:t>
                      </a:r>
                      <a:r>
                        <a:rPr lang="en-US" sz="2000" dirty="0" err="1"/>
                        <a:t>Lebensversicherungsgesellschaftsangesteller</a:t>
                      </a:r>
                      <a:r>
                        <a:rPr lang="en-US" sz="2000" dirty="0"/>
                        <a:t> = </a:t>
                      </a:r>
                    </a:p>
                    <a:p>
                      <a:r>
                        <a:rPr lang="en-US" sz="2000" dirty="0"/>
                        <a:t>Leben, </a:t>
                      </a:r>
                      <a:r>
                        <a:rPr lang="en-US" sz="2000" dirty="0" err="1"/>
                        <a:t>Versicherung</a:t>
                      </a:r>
                      <a:r>
                        <a:rPr lang="en-US" sz="2000" dirty="0"/>
                        <a:t>, Gesellschaft, </a:t>
                      </a:r>
                      <a:r>
                        <a:rPr lang="en-US" sz="2000" dirty="0" err="1"/>
                        <a:t>Angesteller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0966474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10132E2-33F1-4861-A4F5-8B705663FA5B}"/>
              </a:ext>
            </a:extLst>
          </p:cNvPr>
          <p:cNvSpPr txBox="1"/>
          <p:nvPr/>
        </p:nvSpPr>
        <p:spPr>
          <a:xfrm>
            <a:off x="11700164" y="6488668"/>
            <a:ext cx="491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[5]</a:t>
            </a:r>
          </a:p>
        </p:txBody>
      </p:sp>
    </p:spTree>
    <p:extLst>
      <p:ext uri="{BB962C8B-B14F-4D97-AF65-F5344CB8AC3E}">
        <p14:creationId xmlns:p14="http://schemas.microsoft.com/office/powerpoint/2010/main" val="38589086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3C43C4-BE01-4270-BEC2-A84145F9C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 for NLP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898284-2EEC-4624-B53B-0402703C01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082338"/>
            <a:ext cx="10972800" cy="4360026"/>
          </a:xfrm>
        </p:spPr>
        <p:txBody>
          <a:bodyPr>
            <a:normAutofit/>
          </a:bodyPr>
          <a:lstStyle/>
          <a:p>
            <a:r>
              <a:rPr lang="en-US" dirty="0"/>
              <a:t>Morphologically rich languages</a:t>
            </a:r>
          </a:p>
          <a:p>
            <a:r>
              <a:rPr lang="en-US" dirty="0"/>
              <a:t>Low-resource languages</a:t>
            </a:r>
          </a:p>
          <a:p>
            <a:r>
              <a:rPr lang="en-US" dirty="0"/>
              <a:t>Rare words</a:t>
            </a:r>
          </a:p>
          <a:p>
            <a:r>
              <a:rPr lang="en-US" dirty="0"/>
              <a:t>Relations between words</a:t>
            </a:r>
          </a:p>
          <a:p>
            <a:r>
              <a:rPr lang="en-US" dirty="0"/>
              <a:t>Better performance on NLP tasks</a:t>
            </a:r>
          </a:p>
        </p:txBody>
      </p:sp>
    </p:spTree>
    <p:extLst>
      <p:ext uri="{BB962C8B-B14F-4D97-AF65-F5344CB8AC3E}">
        <p14:creationId xmlns:p14="http://schemas.microsoft.com/office/powerpoint/2010/main" val="38214686"/>
      </p:ext>
    </p:extLst>
  </p:cSld>
  <p:clrMapOvr>
    <a:masterClrMapping/>
  </p:clrMapOvr>
</p:sld>
</file>

<file path=ppt/theme/theme1.xml><?xml version="1.0" encoding="utf-8"?>
<a:theme xmlns:a="http://schemas.openxmlformats.org/drawingml/2006/main" name="UM-coursera-052814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 Classic">
      <a:maj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Times New Roman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UM-coursera-052814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 Classic">
      <a:maj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Times New Roman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24037</TotalTime>
  <Words>2979</Words>
  <Application>Microsoft Office PowerPoint</Application>
  <PresentationFormat>Widescreen</PresentationFormat>
  <Paragraphs>465</Paragraphs>
  <Slides>50</Slides>
  <Notes>40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50</vt:i4>
      </vt:variant>
    </vt:vector>
  </HeadingPairs>
  <TitlesOfParts>
    <vt:vector size="61" baseType="lpstr">
      <vt:lpstr>Arial</vt:lpstr>
      <vt:lpstr>Calibri</vt:lpstr>
      <vt:lpstr>Cambria Math</vt:lpstr>
      <vt:lpstr>Courier New</vt:lpstr>
      <vt:lpstr>Georgia</vt:lpstr>
      <vt:lpstr>Lucida Grande</vt:lpstr>
      <vt:lpstr>Rockwell Extra Bold</vt:lpstr>
      <vt:lpstr>Times New Roman</vt:lpstr>
      <vt:lpstr>Wingdings</vt:lpstr>
      <vt:lpstr>UM-coursera-052814</vt:lpstr>
      <vt:lpstr>1_UM-coursera-052814</vt:lpstr>
      <vt:lpstr>ANLP</vt:lpstr>
      <vt:lpstr>Neural Computational Morphology</vt:lpstr>
      <vt:lpstr>Outline</vt:lpstr>
      <vt:lpstr>Introduction to Morphology</vt:lpstr>
      <vt:lpstr>Important Concepts</vt:lpstr>
      <vt:lpstr>Morphemes</vt:lpstr>
      <vt:lpstr>Types of Languages</vt:lpstr>
      <vt:lpstr>Morphological Processes</vt:lpstr>
      <vt:lpstr>Motivation for NLP</vt:lpstr>
      <vt:lpstr>Hungarian Grammar for Beginners</vt:lpstr>
      <vt:lpstr>Important Topics Crash Course</vt:lpstr>
      <vt:lpstr>Convolutional Neural Networks (CNN)</vt:lpstr>
      <vt:lpstr>Long Short-Term Memory (LSTM)</vt:lpstr>
      <vt:lpstr>Word Embeddings</vt:lpstr>
      <vt:lpstr>Paper Summaries</vt:lpstr>
      <vt:lpstr>Cross-lingual, Character-Level Neural Morphological Tagging</vt:lpstr>
      <vt:lpstr>Morphological Tags</vt:lpstr>
      <vt:lpstr>Motivation</vt:lpstr>
      <vt:lpstr>Examples</vt:lpstr>
      <vt:lpstr>Transferring Morphology</vt:lpstr>
      <vt:lpstr>Standard Architecture</vt:lpstr>
      <vt:lpstr>Variation #1: Language-Specific Embeddings </vt:lpstr>
      <vt:lpstr>Variation #2: Language-Specific Softmax</vt:lpstr>
      <vt:lpstr>Variation #3: Joint Tagging and Language Identification </vt:lpstr>
      <vt:lpstr>Datasets</vt:lpstr>
      <vt:lpstr>Results</vt:lpstr>
      <vt:lpstr>Results</vt:lpstr>
      <vt:lpstr>Results</vt:lpstr>
      <vt:lpstr>Recap</vt:lpstr>
      <vt:lpstr>Unsupervised Morphology Induction Using Word Embeddings</vt:lpstr>
      <vt:lpstr>Overview of Algorithm</vt:lpstr>
      <vt:lpstr>1. Extract Candidate Rules</vt:lpstr>
      <vt:lpstr>2. Train Embedding Space</vt:lpstr>
      <vt:lpstr>3. Evaluate Candidate Rules</vt:lpstr>
      <vt:lpstr>3. Evaluate Candidate Rules (cont.)</vt:lpstr>
      <vt:lpstr>4. Generate Lexicalized Transformations</vt:lpstr>
      <vt:lpstr>4. Generate Lexicalized Transformations (cont.)</vt:lpstr>
      <vt:lpstr>4. Generate Lexicalized Transformations (cont.) (cont.)</vt:lpstr>
      <vt:lpstr>4. Generate Lexicalized Transformations (cont.) (cont.) (cont.)</vt:lpstr>
      <vt:lpstr>4. Generate Lexicalized Transformations (cont.)4</vt:lpstr>
      <vt:lpstr>Inducing 1-to-1 Morphological Mappings</vt:lpstr>
      <vt:lpstr>Rare/Unknown Words</vt:lpstr>
      <vt:lpstr>Quality of Morphological Analysis</vt:lpstr>
      <vt:lpstr>Quality of Analysis for Rare/Unknown</vt:lpstr>
      <vt:lpstr>Recap</vt:lpstr>
      <vt:lpstr>Conclusion</vt:lpstr>
      <vt:lpstr>Discussion</vt:lpstr>
      <vt:lpstr>References</vt:lpstr>
      <vt:lpstr>Thank You</vt:lpstr>
      <vt:lpstr>ANLP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Finegan-Dollak, Catherine</dc:creator>
  <cp:lastModifiedBy>Garrett Bingham</cp:lastModifiedBy>
  <cp:revision>503</cp:revision>
  <dcterms:created xsi:type="dcterms:W3CDTF">2015-11-29T17:16:54Z</dcterms:created>
  <dcterms:modified xsi:type="dcterms:W3CDTF">2018-09-21T14:02:12Z</dcterms:modified>
</cp:coreProperties>
</file>